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306" r:id="rId3"/>
    <p:sldId id="401" r:id="rId4"/>
    <p:sldId id="414" r:id="rId5"/>
    <p:sldId id="343" r:id="rId6"/>
    <p:sldId id="418" r:id="rId7"/>
    <p:sldId id="415" r:id="rId8"/>
    <p:sldId id="384" r:id="rId9"/>
    <p:sldId id="294" r:id="rId10"/>
    <p:sldId id="365" r:id="rId11"/>
    <p:sldId id="416" r:id="rId12"/>
    <p:sldId id="387" r:id="rId13"/>
    <p:sldId id="413" r:id="rId14"/>
    <p:sldId id="412" r:id="rId15"/>
    <p:sldId id="364" r:id="rId16"/>
    <p:sldId id="407" r:id="rId17"/>
    <p:sldId id="409" r:id="rId18"/>
    <p:sldId id="346" r:id="rId19"/>
    <p:sldId id="264" r:id="rId20"/>
    <p:sldId id="291" r:id="rId21"/>
    <p:sldId id="411" r:id="rId22"/>
  </p:sldIdLst>
  <p:sldSz cx="9144000" cy="6858000" type="screen4x3"/>
  <p:notesSz cx="7077075" cy="9363075"/>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5194" autoAdjust="0"/>
  </p:normalViewPr>
  <p:slideViewPr>
    <p:cSldViewPr>
      <p:cViewPr varScale="1">
        <p:scale>
          <a:sx n="86" d="100"/>
          <a:sy n="86" d="100"/>
        </p:scale>
        <p:origin x="-1312" y="-104"/>
      </p:cViewPr>
      <p:guideLst>
        <p:guide orient="horz" pos="2160"/>
        <p:guide pos="2880"/>
      </p:guideLst>
    </p:cSldViewPr>
  </p:slideViewPr>
  <p:outlineViewPr>
    <p:cViewPr>
      <p:scale>
        <a:sx n="33" d="100"/>
        <a:sy n="33" d="100"/>
      </p:scale>
      <p:origin x="0" y="-15066"/>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2" d="100"/>
          <a:sy n="52" d="100"/>
        </p:scale>
        <p:origin x="-2664" y="-7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pPr>
              <a:defRPr/>
            </a:pPr>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pPr>
              <a:defRPr/>
            </a:pPr>
            <a:fld id="{69CF7B7C-A310-4762-9E8D-17EA17504793}" type="datetimeFigureOut">
              <a:rPr lang="en-US"/>
              <a:pPr>
                <a:defRPr/>
              </a:pPr>
              <a:t>7/25/17</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pPr>
              <a:defRPr/>
            </a:pPr>
            <a:fld id="{84289AB3-72A6-4FBE-AD0F-3DBC6B512ABC}" type="slidenum">
              <a:rPr lang="en-US"/>
              <a:pPr>
                <a:defRPr/>
              </a:pPr>
              <a:t>‹#›</a:t>
            </a:fld>
            <a:endParaRPr lang="en-US" dirty="0"/>
          </a:p>
        </p:txBody>
      </p:sp>
    </p:spTree>
    <p:extLst>
      <p:ext uri="{BB962C8B-B14F-4D97-AF65-F5344CB8AC3E}">
        <p14:creationId xmlns:p14="http://schemas.microsoft.com/office/powerpoint/2010/main" val="3344258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pPr>
              <a:defRPr/>
            </a:pPr>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pPr>
              <a:defRPr/>
            </a:pPr>
            <a:fld id="{399EEC57-9850-4A0C-B125-2C0B71B5BC48}" type="datetimeFigureOut">
              <a:rPr lang="en-US"/>
              <a:pPr>
                <a:defRPr/>
              </a:pPr>
              <a:t>7/25/17</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pPr>
              <a:defRPr/>
            </a:pPr>
            <a:fld id="{09B954E2-1545-4E42-8EBD-81B0E8039C1F}" type="slidenum">
              <a:rPr lang="en-US"/>
              <a:pPr>
                <a:defRPr/>
              </a:pPr>
              <a:t>‹#›</a:t>
            </a:fld>
            <a:endParaRPr lang="en-US" dirty="0"/>
          </a:p>
        </p:txBody>
      </p:sp>
    </p:spTree>
    <p:extLst>
      <p:ext uri="{BB962C8B-B14F-4D97-AF65-F5344CB8AC3E}">
        <p14:creationId xmlns:p14="http://schemas.microsoft.com/office/powerpoint/2010/main" val="1931320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0A8301-7CFE-4589-A387-2271C648CB75}" type="slidenum">
              <a:rPr lang="en-US" smtClean="0"/>
              <a:pPr/>
              <a:t>1</a:t>
            </a:fld>
            <a:endParaRPr lang="en-US" dirty="0"/>
          </a:p>
        </p:txBody>
      </p:sp>
    </p:spTree>
    <p:extLst>
      <p:ext uri="{BB962C8B-B14F-4D97-AF65-F5344CB8AC3E}">
        <p14:creationId xmlns:p14="http://schemas.microsoft.com/office/powerpoint/2010/main" val="125780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000" dirty="0"/>
              <a:t>Have the students hold their left arm up and horizontal across the front of their body. Have then hold their right arm vertical while resting on their left arm. Have them close their eyes. Have them think of their right arm as a windshield wiper. Now, have them envision how busy their mind is on Sunday nights as they think of all they have to do in the coming week. Have them move their right arm to the speed that their mind is operating at (usually very fast). Now, have them focus on their breath and request that they focus on reducing the speed of their mind by 50%. After a minute, ask that they reduce the speed again by another 50%. To conclude, have them lower both arms and focus on their breath for another 2 minutes. The goal is to have them realize that they can slow their thoughts down with awareness and focus</a:t>
            </a:r>
            <a:r>
              <a:rPr lang="en-CA" sz="1000" dirty="0" smtClean="0"/>
              <a:t>.</a:t>
            </a:r>
            <a:endParaRPr lang="en-CA" sz="1000" dirty="0"/>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10</a:t>
            </a:fld>
            <a:endParaRPr lang="en-US" dirty="0"/>
          </a:p>
        </p:txBody>
      </p:sp>
    </p:spTree>
    <p:extLst>
      <p:ext uri="{BB962C8B-B14F-4D97-AF65-F5344CB8AC3E}">
        <p14:creationId xmlns:p14="http://schemas.microsoft.com/office/powerpoint/2010/main" val="154610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Have the students hold their left arm up and horizontal across the front of their body. Have then hold their right arm vertical while resting on their left arm. Have them close their eyes. Have them think of their right arm as a windshield wiper. Now, have them envision how busy their mind is on Sunday nights as they think of all they have to do in the coming week. Have them move their right arm to the speed that their mind is operating at (usually very fast). Now, have them focus on their breath and request that they focus on reducing the speed of their mind by 50%. After a minute, ask that they reduce the speed again by another 50%. To conclude, have them lower both arms and focus on their breath for another 2 minutes. The goal is to have them realize that they can slow their thoughts down with awareness and focus.</a:t>
            </a:r>
          </a:p>
          <a:p>
            <a:endParaRPr lang="en-CA" dirty="0"/>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11</a:t>
            </a:fld>
            <a:endParaRPr lang="en-US" dirty="0"/>
          </a:p>
        </p:txBody>
      </p:sp>
    </p:spTree>
    <p:extLst>
      <p:ext uri="{BB962C8B-B14F-4D97-AF65-F5344CB8AC3E}">
        <p14:creationId xmlns:p14="http://schemas.microsoft.com/office/powerpoint/2010/main" val="93741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dirty="0"/>
              <a:t>The International Mindfulness Federation is the new international association for mindfulness. It is based in Colorado. Their web site has a vast amount of resources on mindfulness and meditation including over 2,600 articles and over 100 videos. http://www.mindfulnessfederation.org/</a:t>
            </a:r>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12</a:t>
            </a:fld>
            <a:endParaRPr lang="en-US" dirty="0"/>
          </a:p>
        </p:txBody>
      </p:sp>
    </p:spTree>
    <p:extLst>
      <p:ext uri="{BB962C8B-B14F-4D97-AF65-F5344CB8AC3E}">
        <p14:creationId xmlns:p14="http://schemas.microsoft.com/office/powerpoint/2010/main" val="1363611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dirty="0"/>
              <a:t>The IMF has created five Guiding Principles that describe what a Mindful Leader “looks” like. The exercises that we are doing today reflect two of these five: Gratitude and Compassion.</a:t>
            </a:r>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13</a:t>
            </a:fld>
            <a:endParaRPr lang="en-US" dirty="0"/>
          </a:p>
        </p:txBody>
      </p:sp>
    </p:spTree>
    <p:extLst>
      <p:ext uri="{BB962C8B-B14F-4D97-AF65-F5344CB8AC3E}">
        <p14:creationId xmlns:p14="http://schemas.microsoft.com/office/powerpoint/2010/main" val="2211425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dirty="0"/>
              <a:t>Mindfulness builds the emotional intelligence of people who practice it. You will be better able to lead with greater personal awareness and empathy.</a:t>
            </a:r>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14</a:t>
            </a:fld>
            <a:endParaRPr lang="en-US" dirty="0"/>
          </a:p>
        </p:txBody>
      </p:sp>
    </p:spTree>
    <p:extLst>
      <p:ext uri="{BB962C8B-B14F-4D97-AF65-F5344CB8AC3E}">
        <p14:creationId xmlns:p14="http://schemas.microsoft.com/office/powerpoint/2010/main" val="3304249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dirty="0"/>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15</a:t>
            </a:fld>
            <a:endParaRPr lang="en-US" dirty="0"/>
          </a:p>
        </p:txBody>
      </p:sp>
    </p:spTree>
    <p:extLst>
      <p:ext uri="{BB962C8B-B14F-4D97-AF65-F5344CB8AC3E}">
        <p14:creationId xmlns:p14="http://schemas.microsoft.com/office/powerpoint/2010/main" val="3114409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dirty="0"/>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16</a:t>
            </a:fld>
            <a:endParaRPr lang="en-US" dirty="0"/>
          </a:p>
        </p:txBody>
      </p:sp>
    </p:spTree>
    <p:extLst>
      <p:ext uri="{BB962C8B-B14F-4D97-AF65-F5344CB8AC3E}">
        <p14:creationId xmlns:p14="http://schemas.microsoft.com/office/powerpoint/2010/main" val="3101904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dirty="0"/>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17</a:t>
            </a:fld>
            <a:endParaRPr lang="en-US" dirty="0"/>
          </a:p>
        </p:txBody>
      </p:sp>
    </p:spTree>
    <p:extLst>
      <p:ext uri="{BB962C8B-B14F-4D97-AF65-F5344CB8AC3E}">
        <p14:creationId xmlns:p14="http://schemas.microsoft.com/office/powerpoint/2010/main" val="3048739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dirty="0"/>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18</a:t>
            </a:fld>
            <a:endParaRPr lang="en-US" dirty="0"/>
          </a:p>
        </p:txBody>
      </p:sp>
    </p:spTree>
    <p:extLst>
      <p:ext uri="{BB962C8B-B14F-4D97-AF65-F5344CB8AC3E}">
        <p14:creationId xmlns:p14="http://schemas.microsoft.com/office/powerpoint/2010/main" val="1123949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dirty="0"/>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19</a:t>
            </a:fld>
            <a:endParaRPr lang="en-US" dirty="0"/>
          </a:p>
        </p:txBody>
      </p:sp>
    </p:spTree>
    <p:extLst>
      <p:ext uri="{BB962C8B-B14F-4D97-AF65-F5344CB8AC3E}">
        <p14:creationId xmlns:p14="http://schemas.microsoft.com/office/powerpoint/2010/main" val="145685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dirty="0"/>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2</a:t>
            </a:fld>
            <a:endParaRPr lang="en-US" dirty="0"/>
          </a:p>
        </p:txBody>
      </p:sp>
    </p:spTree>
    <p:extLst>
      <p:ext uri="{BB962C8B-B14F-4D97-AF65-F5344CB8AC3E}">
        <p14:creationId xmlns:p14="http://schemas.microsoft.com/office/powerpoint/2010/main" val="1949681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dirty="0"/>
              <a:t>Meditation will help quiet, and redirect in a positive (and healthier) direction, your thoughts.</a:t>
            </a:r>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20</a:t>
            </a:fld>
            <a:endParaRPr lang="en-US" dirty="0"/>
          </a:p>
        </p:txBody>
      </p:sp>
    </p:spTree>
    <p:extLst>
      <p:ext uri="{BB962C8B-B14F-4D97-AF65-F5344CB8AC3E}">
        <p14:creationId xmlns:p14="http://schemas.microsoft.com/office/powerpoint/2010/main" val="75927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indent="0">
              <a:buNone/>
            </a:pPr>
            <a:r>
              <a:rPr lang="en-CA" dirty="0"/>
              <a:t>Have the students envision a long road that they can see very far down. At the end of this road is something moving toward them. They keep watching it. As it </a:t>
            </a:r>
            <a:r>
              <a:rPr lang="en-CA" dirty="0" smtClean="0"/>
              <a:t>gets </a:t>
            </a:r>
            <a:r>
              <a:rPr lang="en-CA" dirty="0"/>
              <a:t>closer they can make out a person’s features. It is someone whom they love very much and who loves them unconditionally. As the person gets closer they can see the beautiful, warm smile on the person’s face. They feel the love radiating from the person. As they get closer, the person holds out their arms and embraces them is a powerful love centered hug. As they hug they can feel the love pouring out of the other person. After a few moments, the person pulls back and tells them how much they love them. May you be: Healthy. May you be Safe. May you be Peaceful. May you be Happy. As the person starts to back away, they send them thoughts of loving kindness. As they proceed down the road away from the person, the person is left with a beautiful feeling of health, safety, peacefulness, and happiness. Now, have them embrace this feeling as what they wish for themselves. I am healthy. I am safe. I am peaceful. I am happy. Have them breath into this feeling for three minutes.</a:t>
            </a:r>
          </a:p>
          <a:p>
            <a:pPr marL="228600" indent="-228600">
              <a:buAutoNum type="arabicParenR"/>
            </a:pPr>
            <a:endParaRPr lang="en-CA" dirty="0"/>
          </a:p>
          <a:p>
            <a:endParaRPr lang="en-CA" dirty="0"/>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21</a:t>
            </a:fld>
            <a:endParaRPr lang="en-US" dirty="0"/>
          </a:p>
        </p:txBody>
      </p:sp>
    </p:spTree>
    <p:extLst>
      <p:ext uri="{BB962C8B-B14F-4D97-AF65-F5344CB8AC3E}">
        <p14:creationId xmlns:p14="http://schemas.microsoft.com/office/powerpoint/2010/main" val="274445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dirty="0"/>
              <a:t>At start of class ask: How many people have meditated before?</a:t>
            </a:r>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3</a:t>
            </a:fld>
            <a:endParaRPr lang="en-US" dirty="0"/>
          </a:p>
        </p:txBody>
      </p:sp>
    </p:spTree>
    <p:extLst>
      <p:ext uri="{BB962C8B-B14F-4D97-AF65-F5344CB8AC3E}">
        <p14:creationId xmlns:p14="http://schemas.microsoft.com/office/powerpoint/2010/main" val="99366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Have students close their eyes and take three deep breaths. After the third breath have them visualize someone in their life that they are extremely grateful for. Have them picture this person in great detail. Visualize how this person makes them feel when they are around them. Encourage them to continue breathing, have them count “one” on the in breath and “two” on the out breath. After three minutes, ask them to shift their awareness to the present and open their eyes when it feels right.</a:t>
            </a:r>
          </a:p>
          <a:p>
            <a:endParaRPr lang="en-CA" dirty="0"/>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4</a:t>
            </a:fld>
            <a:endParaRPr lang="en-US" dirty="0"/>
          </a:p>
        </p:txBody>
      </p:sp>
    </p:spTree>
    <p:extLst>
      <p:ext uri="{BB962C8B-B14F-4D97-AF65-F5344CB8AC3E}">
        <p14:creationId xmlns:p14="http://schemas.microsoft.com/office/powerpoint/2010/main" val="249730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dirty="0"/>
              <a:t>Share with the students that this is what happens to their brains when they meditate. The slender trunks are the axons and the branches are the dendrites. Each of these grow and build new positive pathways in the brain every time they meditate. Their brains literally grow, creating new gray matter.</a:t>
            </a:r>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solidFill>
                <a:prstClr val="black"/>
              </a:solidFill>
            </a:endParaRPr>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95940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dirty="0"/>
              <a:t>Share with the students that this is what happens to their brains when they meditate. The slender trunks are the axons and the branches are the dendrites. Each of these grow and build new positive pathways in the brain every time they meditate. Their brains literally grow, creating new gray matter.</a:t>
            </a:r>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solidFill>
                <a:prstClr val="black"/>
              </a:solidFill>
            </a:endParaRPr>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869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dirty="0"/>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7</a:t>
            </a:fld>
            <a:endParaRPr lang="en-US" dirty="0"/>
          </a:p>
        </p:txBody>
      </p:sp>
    </p:spTree>
    <p:extLst>
      <p:ext uri="{BB962C8B-B14F-4D97-AF65-F5344CB8AC3E}">
        <p14:creationId xmlns:p14="http://schemas.microsoft.com/office/powerpoint/2010/main" val="3683931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dirty="0"/>
              <a:t>Mindfulness and meditation are all over the news.</a:t>
            </a:r>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8</a:t>
            </a:fld>
            <a:endParaRPr lang="en-US" dirty="0"/>
          </a:p>
        </p:txBody>
      </p:sp>
    </p:spTree>
    <p:extLst>
      <p:ext uri="{BB962C8B-B14F-4D97-AF65-F5344CB8AC3E}">
        <p14:creationId xmlns:p14="http://schemas.microsoft.com/office/powerpoint/2010/main" val="2080365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dirty="0"/>
              <a:t>Share with the students that working on mindfulness is really working out their brains. As they exercise to keep their bodies healthy, so should they work out their brains.</a:t>
            </a:r>
          </a:p>
        </p:txBody>
      </p:sp>
      <p:sp>
        <p:nvSpPr>
          <p:cNvPr id="143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143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FB55D-CCC8-47E2-B80C-D2288BE068F0}" type="slidenum">
              <a:rPr lang="en-US" smtClean="0"/>
              <a:pPr/>
              <a:t>9</a:t>
            </a:fld>
            <a:endParaRPr lang="en-US" dirty="0"/>
          </a:p>
        </p:txBody>
      </p:sp>
    </p:spTree>
    <p:extLst>
      <p:ext uri="{BB962C8B-B14F-4D97-AF65-F5344CB8AC3E}">
        <p14:creationId xmlns:p14="http://schemas.microsoft.com/office/powerpoint/2010/main" val="214507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F4335C4F-7BD8-467C-AD2D-6386EBF77D50}" type="datetimeFigureOut">
              <a:rPr lang="fr-FR"/>
              <a:pPr>
                <a:defRPr/>
              </a:pPr>
              <a:t>7/25/17</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EC33C6F8-11D5-4FE9-BBC1-593ED8BF267F}" type="slidenum">
              <a:rPr lang="fr-FR"/>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4C2B32CF-209B-48E4-B9EC-23071715FC3E}" type="datetimeFigureOut">
              <a:rPr lang="fr-FR"/>
              <a:pPr>
                <a:defRPr/>
              </a:pPr>
              <a:t>7/25/17</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9A371E2A-B73D-46C6-A4C1-62D9A0D8370E}"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3A0F97C9-AF34-41DE-82BF-288812C600F0}" type="datetimeFigureOut">
              <a:rPr lang="fr-FR"/>
              <a:pPr>
                <a:defRPr/>
              </a:pPr>
              <a:t>7/25/17</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B4A55DF7-6E25-42E9-A74C-5569BF4559E7}"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20D58142-1E37-41AB-A138-F98670A6444A}" type="datetimeFigureOut">
              <a:rPr lang="fr-FR"/>
              <a:pPr>
                <a:defRPr/>
              </a:pPr>
              <a:t>7/25/17</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C2BC0B58-554A-4B08-92B0-6F147F1F5C56}"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E3DFC089-A06A-4F78-9E3E-3E86A336CBC8}" type="datetimeFigureOut">
              <a:rPr lang="fr-FR"/>
              <a:pPr>
                <a:defRPr/>
              </a:pPr>
              <a:t>7/25/17</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EB54A97D-B0D2-4F41-8532-EEC9EE0FE4F2}"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6D5A97E4-167A-46F3-83D4-9CABEA3DD1B5}" type="datetimeFigureOut">
              <a:rPr lang="fr-FR"/>
              <a:pPr>
                <a:defRPr/>
              </a:pPr>
              <a:t>7/25/17</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13E4B2B5-91B5-4899-B172-621737A9CC27}"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53EB43F8-111A-4D97-B99A-61FF6213703A}" type="datetimeFigureOut">
              <a:rPr lang="fr-FR"/>
              <a:pPr>
                <a:defRPr/>
              </a:pPr>
              <a:t>7/25/17</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F382DB47-178B-495B-866F-27C0A924FE2C}"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B6A96AAA-69C8-493B-8C5B-15BD2E788A98}" type="datetimeFigureOut">
              <a:rPr lang="fr-FR"/>
              <a:pPr>
                <a:defRPr/>
              </a:pPr>
              <a:t>7/25/17</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4BFB86F9-310C-446F-8849-D88F57F67FFD}"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D967633-6D30-4957-B410-DA92AC85DBDB}" type="datetimeFigureOut">
              <a:rPr lang="fr-FR"/>
              <a:pPr>
                <a:defRPr/>
              </a:pPr>
              <a:t>7/25/17</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4FEF8C3A-8B29-41D9-A1E8-63857A37FEF6}"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903BE109-D3DE-42EA-9AD9-E6CDC18E4904}" type="datetimeFigureOut">
              <a:rPr lang="fr-FR"/>
              <a:pPr>
                <a:defRPr/>
              </a:pPr>
              <a:t>7/25/17</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51F81224-79A3-4510-874F-010432E1FC2E}"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AE1987B7-D8A2-4EC0-9A76-49A85E5F24A6}" type="datetimeFigureOut">
              <a:rPr lang="fr-FR"/>
              <a:pPr>
                <a:defRPr/>
              </a:pPr>
              <a:t>7/25/17</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FB0F7E78-08C8-4D5B-B377-E0256971BEEC}"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A4CF362-D946-4C4A-A554-6AF5C16D507C}" type="datetimeFigureOut">
              <a:rPr lang="fr-FR"/>
              <a:pPr>
                <a:defRPr/>
              </a:pPr>
              <a:t>7/25/17</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32605F1-C413-46CA-AF14-B90657ED8FA4}"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24.gi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hyperlink" Target="http://www.executivecoachinguniversity.com/landing/cu_leeds/" TargetMode="External"/><Relationship Id="rId7" Type="http://schemas.openxmlformats.org/officeDocument/2006/relationships/hyperlink" Target="http://www.mindfulnessfederation.org/"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g"/><Relationship Id="rId8" Type="http://schemas.openxmlformats.org/officeDocument/2006/relationships/image" Target="../media/image16.jpeg"/><Relationship Id="rId9" Type="http://schemas.openxmlformats.org/officeDocument/2006/relationships/image" Target="../media/image17.jpg"/><Relationship Id="rId10" Type="http://schemas.openxmlformats.org/officeDocument/2006/relationships/image" Target="../media/image18.jpg"/><Relationship Id="rId11"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0" name="Titre 1"/>
          <p:cNvSpPr>
            <a:spLocks noGrp="1"/>
          </p:cNvSpPr>
          <p:nvPr>
            <p:ph type="ctrTitle"/>
          </p:nvPr>
        </p:nvSpPr>
        <p:spPr>
          <a:xfrm>
            <a:off x="685800" y="2209800"/>
            <a:ext cx="7772400" cy="152400"/>
          </a:xfrm>
        </p:spPr>
        <p:txBody>
          <a:bodyPr/>
          <a:lstStyle/>
          <a:p>
            <a:pPr eaLnBrk="1" hangingPunct="1"/>
            <a:r>
              <a:rPr lang="fr-CA" sz="6000" dirty="0">
                <a:solidFill>
                  <a:schemeClr val="bg1"/>
                </a:solidFill>
                <a:latin typeface="Hurricane" pitchFamily="2" charset="0"/>
              </a:rPr>
              <a:t/>
            </a:r>
            <a:br>
              <a:rPr lang="fr-CA" sz="6000" dirty="0">
                <a:solidFill>
                  <a:schemeClr val="bg1"/>
                </a:solidFill>
                <a:latin typeface="Hurricane" pitchFamily="2" charset="0"/>
              </a:rPr>
            </a:br>
            <a:r>
              <a:rPr lang="fr-CA" sz="6000" dirty="0">
                <a:solidFill>
                  <a:schemeClr val="bg1"/>
                </a:solidFill>
                <a:latin typeface="Hurricane" pitchFamily="2" charset="0"/>
              </a:rPr>
              <a:t/>
            </a:r>
            <a:br>
              <a:rPr lang="fr-CA" sz="6000" dirty="0">
                <a:solidFill>
                  <a:schemeClr val="bg1"/>
                </a:solidFill>
                <a:latin typeface="Hurricane" pitchFamily="2" charset="0"/>
              </a:rPr>
            </a:br>
            <a:endParaRPr lang="fr-FR" sz="1200" dirty="0">
              <a:solidFill>
                <a:srgbClr val="002060"/>
              </a:solidFill>
              <a:latin typeface="Palatino Linotype" pitchFamily="18" charset="0"/>
            </a:endParaRPr>
          </a:p>
        </p:txBody>
      </p:sp>
      <p:sp>
        <p:nvSpPr>
          <p:cNvPr id="3" name="TextBox 2"/>
          <p:cNvSpPr txBox="1"/>
          <p:nvPr/>
        </p:nvSpPr>
        <p:spPr>
          <a:xfrm>
            <a:off x="1066800" y="3122532"/>
            <a:ext cx="7391400" cy="1354217"/>
          </a:xfrm>
          <a:prstGeom prst="rect">
            <a:avLst/>
          </a:prstGeom>
          <a:noFill/>
        </p:spPr>
        <p:txBody>
          <a:bodyPr wrap="square" rtlCol="0">
            <a:spAutoFit/>
          </a:bodyPr>
          <a:lstStyle/>
          <a:p>
            <a:pPr algn="ctr"/>
            <a:r>
              <a:rPr lang="en-US" sz="2000" b="1" i="1" dirty="0">
                <a:latin typeface="Palatino Linotype" panose="02040502050505030304" pitchFamily="18" charset="0"/>
              </a:rPr>
              <a:t>  </a:t>
            </a:r>
            <a:r>
              <a:rPr lang="en-US" sz="4400" b="1" i="1" dirty="0">
                <a:latin typeface="Palatino Linotype" panose="02040502050505030304" pitchFamily="18" charset="0"/>
              </a:rPr>
              <a:t>The Mindful Leader</a:t>
            </a:r>
            <a:r>
              <a:rPr lang="en-US" sz="1200" b="1" i="1" dirty="0">
                <a:latin typeface="Palatino Linotype" panose="02040502050505030304" pitchFamily="18" charset="0"/>
              </a:rPr>
              <a:t>™</a:t>
            </a:r>
          </a:p>
          <a:p>
            <a:pPr algn="ctr"/>
            <a:r>
              <a:rPr lang="en-US" b="1" i="1" dirty="0"/>
              <a:t>The Inner Work That Will Rock Your Outer World</a:t>
            </a:r>
            <a:r>
              <a:rPr lang="en-US" b="1" dirty="0"/>
              <a:t> </a:t>
            </a:r>
            <a:endParaRPr lang="en-US" dirty="0"/>
          </a:p>
          <a:p>
            <a:pPr algn="ctr"/>
            <a:endParaRPr lang="en-US" sz="2000"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3675" y="4187903"/>
            <a:ext cx="1856650" cy="1828800"/>
          </a:xfrm>
          <a:prstGeom prst="rect">
            <a:avLst/>
          </a:prstGeom>
        </p:spPr>
      </p:pic>
      <p:sp>
        <p:nvSpPr>
          <p:cNvPr id="4" name="TextBox 3">
            <a:extLst>
              <a:ext uri="{FF2B5EF4-FFF2-40B4-BE49-F238E27FC236}">
                <a16:creationId xmlns:a16="http://schemas.microsoft.com/office/drawing/2014/main" xmlns="" id="{A03226DC-7393-4AA0-BB72-D435752DDEBC}"/>
              </a:ext>
            </a:extLst>
          </p:cNvPr>
          <p:cNvSpPr txBox="1"/>
          <p:nvPr/>
        </p:nvSpPr>
        <p:spPr>
          <a:xfrm>
            <a:off x="3429000" y="2013620"/>
            <a:ext cx="2460235" cy="369332"/>
          </a:xfrm>
          <a:prstGeom prst="rect">
            <a:avLst/>
          </a:prstGeom>
          <a:noFill/>
        </p:spPr>
        <p:txBody>
          <a:bodyPr wrap="square" rtlCol="0">
            <a:spAutoFit/>
          </a:bodyPr>
          <a:lstStyle/>
          <a:p>
            <a:r>
              <a:rPr lang="en-US" dirty="0">
                <a:latin typeface="Palatino Linotype" panose="02040502050505030304" pitchFamily="18" charset="0"/>
              </a:rPr>
              <a:t>In partnership with</a:t>
            </a:r>
          </a:p>
        </p:txBody>
      </p:sp>
      <p:pic>
        <p:nvPicPr>
          <p:cNvPr id="10" name="Picture 9">
            <a:extLst>
              <a:ext uri="{FF2B5EF4-FFF2-40B4-BE49-F238E27FC236}">
                <a16:creationId xmlns:a16="http://schemas.microsoft.com/office/drawing/2014/main" xmlns="" id="{846AAC8B-34C4-4C28-9A15-DE7EA4B08D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0" y="2399311"/>
            <a:ext cx="1333500" cy="771525"/>
          </a:xfrm>
          <a:prstGeom prst="rect">
            <a:avLst/>
          </a:prstGeom>
        </p:spPr>
      </p:pic>
      <p:pic>
        <p:nvPicPr>
          <p:cNvPr id="9" name="Picture 8" descr="Banner with drop shadow.jpg">
            <a:extLst>
              <a:ext uri="{FF2B5EF4-FFF2-40B4-BE49-F238E27FC236}">
                <a16:creationId xmlns:a16="http://schemas.microsoft.com/office/drawing/2014/main" xmlns="" id="{8846073E-CC73-490D-BEBD-27D105C11D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20490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0" y="-137318"/>
            <a:ext cx="9144000" cy="1143000"/>
          </a:xfrm>
        </p:spPr>
        <p:txBody>
          <a:bodyPr/>
          <a:lstStyle/>
          <a:p>
            <a:r>
              <a:rPr lang="en-GB" sz="4000" dirty="0">
                <a:latin typeface="Palatino Linotype" pitchFamily="18" charset="0"/>
              </a:rPr>
              <a:t>Mindfulness Is…</a:t>
            </a:r>
          </a:p>
        </p:txBody>
      </p:sp>
      <p:sp>
        <p:nvSpPr>
          <p:cNvPr id="3" name="Content Placeholder 2"/>
          <p:cNvSpPr>
            <a:spLocks noGrp="1"/>
          </p:cNvSpPr>
          <p:nvPr>
            <p:ph idx="1"/>
          </p:nvPr>
        </p:nvSpPr>
        <p:spPr>
          <a:xfrm>
            <a:off x="457200" y="1295400"/>
            <a:ext cx="8229600" cy="4525963"/>
          </a:xfrm>
        </p:spPr>
        <p:txBody>
          <a:bodyPr/>
          <a:lstStyle/>
          <a:p>
            <a:pPr>
              <a:buClr>
                <a:srgbClr val="C00000"/>
              </a:buClr>
              <a:buNone/>
            </a:pPr>
            <a:r>
              <a:rPr lang="en-GB" dirty="0">
                <a:latin typeface="Hurricane"/>
              </a:rPr>
              <a:t> </a:t>
            </a:r>
          </a:p>
          <a:p>
            <a:pPr marL="0" indent="0">
              <a:buClr>
                <a:srgbClr val="C00000"/>
              </a:buClr>
              <a:buNone/>
            </a:pPr>
            <a:endParaRPr lang="en-US" sz="2400" dirty="0">
              <a:latin typeface="Palatino Linotype" pitchFamily="18" charset="0"/>
            </a:endParaRPr>
          </a:p>
        </p:txBody>
      </p:sp>
      <p:pic>
        <p:nvPicPr>
          <p:cNvPr id="6" name="Picture 5">
            <a:extLst>
              <a:ext uri="{FF2B5EF4-FFF2-40B4-BE49-F238E27FC236}">
                <a16:creationId xmlns:a16="http://schemas.microsoft.com/office/drawing/2014/main" xmlns="" id="{A2492568-273D-49AB-9D46-962CA18866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777" y="1213356"/>
            <a:ext cx="5681710" cy="4389120"/>
          </a:xfrm>
          <a:prstGeom prst="rect">
            <a:avLst/>
          </a:prstGeom>
        </p:spPr>
      </p:pic>
    </p:spTree>
    <p:extLst>
      <p:ext uri="{BB962C8B-B14F-4D97-AF65-F5344CB8AC3E}">
        <p14:creationId xmlns:p14="http://schemas.microsoft.com/office/powerpoint/2010/main" val="3331092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0" y="-137318"/>
            <a:ext cx="9144000" cy="1143000"/>
          </a:xfrm>
        </p:spPr>
        <p:txBody>
          <a:bodyPr/>
          <a:lstStyle/>
          <a:p>
            <a:r>
              <a:rPr lang="en-GB" sz="4000" dirty="0">
                <a:latin typeface="Palatino Linotype" pitchFamily="18" charset="0"/>
              </a:rPr>
              <a:t>Windshield Wiper Exercise</a:t>
            </a:r>
          </a:p>
        </p:txBody>
      </p:sp>
      <p:sp>
        <p:nvSpPr>
          <p:cNvPr id="3" name="Content Placeholder 2"/>
          <p:cNvSpPr>
            <a:spLocks noGrp="1"/>
          </p:cNvSpPr>
          <p:nvPr>
            <p:ph idx="1"/>
          </p:nvPr>
        </p:nvSpPr>
        <p:spPr>
          <a:xfrm>
            <a:off x="457200" y="1295400"/>
            <a:ext cx="8229600" cy="4525963"/>
          </a:xfrm>
        </p:spPr>
        <p:txBody>
          <a:bodyPr/>
          <a:lstStyle/>
          <a:p>
            <a:pPr>
              <a:buClr>
                <a:srgbClr val="C00000"/>
              </a:buClr>
              <a:buNone/>
            </a:pPr>
            <a:r>
              <a:rPr lang="en-GB" dirty="0">
                <a:latin typeface="Hurricane"/>
              </a:rPr>
              <a:t> </a:t>
            </a:r>
          </a:p>
          <a:p>
            <a:pPr marL="0" indent="0">
              <a:buClr>
                <a:srgbClr val="C00000"/>
              </a:buClr>
              <a:buNone/>
            </a:pPr>
            <a:endParaRPr lang="en-US" sz="2400" dirty="0">
              <a:latin typeface="Palatino Linotype"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1331552"/>
            <a:ext cx="6586259" cy="4389120"/>
          </a:xfrm>
          <a:prstGeom prst="rect">
            <a:avLst/>
          </a:prstGeom>
        </p:spPr>
      </p:pic>
    </p:spTree>
    <p:extLst>
      <p:ext uri="{BB962C8B-B14F-4D97-AF65-F5344CB8AC3E}">
        <p14:creationId xmlns:p14="http://schemas.microsoft.com/office/powerpoint/2010/main" val="2566799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3313" y="-175419"/>
            <a:ext cx="9144000" cy="1143000"/>
          </a:xfrm>
        </p:spPr>
        <p:txBody>
          <a:bodyPr/>
          <a:lstStyle/>
          <a:p>
            <a:r>
              <a:rPr lang="en-GB" sz="4000" dirty="0">
                <a:latin typeface="Palatino Linotype" pitchFamily="18" charset="0"/>
              </a:rPr>
              <a:t>I.M.F.</a:t>
            </a:r>
          </a:p>
        </p:txBody>
      </p:sp>
      <p:sp>
        <p:nvSpPr>
          <p:cNvPr id="3" name="Content Placeholder 2"/>
          <p:cNvSpPr>
            <a:spLocks noGrp="1"/>
          </p:cNvSpPr>
          <p:nvPr>
            <p:ph idx="1"/>
          </p:nvPr>
        </p:nvSpPr>
        <p:spPr>
          <a:xfrm>
            <a:off x="457200" y="1295400"/>
            <a:ext cx="8229600" cy="4525963"/>
          </a:xfrm>
        </p:spPr>
        <p:txBody>
          <a:bodyPr/>
          <a:lstStyle/>
          <a:p>
            <a:pPr>
              <a:buClr>
                <a:srgbClr val="C00000"/>
              </a:buClr>
              <a:buNone/>
            </a:pPr>
            <a:r>
              <a:rPr lang="en-GB" dirty="0">
                <a:latin typeface="Hurricane"/>
              </a:rPr>
              <a:t> </a:t>
            </a:r>
          </a:p>
          <a:p>
            <a:pPr marL="0" indent="0">
              <a:buClr>
                <a:srgbClr val="C00000"/>
              </a:buClr>
              <a:buNone/>
            </a:pPr>
            <a:endParaRPr lang="en-US" sz="2400" dirty="0">
              <a:latin typeface="Palatino Linotype" pitchFamily="18"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800" y="967581"/>
            <a:ext cx="3657600" cy="3657600"/>
          </a:xfrm>
          <a:prstGeom prst="rect">
            <a:avLst/>
          </a:prstGeom>
        </p:spPr>
      </p:pic>
      <p:sp>
        <p:nvSpPr>
          <p:cNvPr id="4" name="TextBox 3"/>
          <p:cNvSpPr txBox="1"/>
          <p:nvPr/>
        </p:nvSpPr>
        <p:spPr>
          <a:xfrm>
            <a:off x="2057400" y="4613351"/>
            <a:ext cx="5410200" cy="374498"/>
          </a:xfrm>
          <a:prstGeom prst="rect">
            <a:avLst/>
          </a:prstGeom>
          <a:noFill/>
        </p:spPr>
        <p:txBody>
          <a:bodyPr wrap="square" rtlCol="0">
            <a:spAutoFit/>
          </a:bodyPr>
          <a:lstStyle/>
          <a:p>
            <a:r>
              <a:rPr lang="en-US" b="1" i="1" dirty="0"/>
              <a:t>Bringing mindfulness into the mainstream</a:t>
            </a:r>
            <a:r>
              <a:rPr lang="en-US" sz="1200" b="1" i="1" dirty="0"/>
              <a:t>™</a:t>
            </a:r>
          </a:p>
        </p:txBody>
      </p:sp>
    </p:spTree>
    <p:extLst>
      <p:ext uri="{BB962C8B-B14F-4D97-AF65-F5344CB8AC3E}">
        <p14:creationId xmlns:p14="http://schemas.microsoft.com/office/powerpoint/2010/main" val="2018490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23191" y="-152400"/>
            <a:ext cx="9144000" cy="457200"/>
          </a:xfrm>
        </p:spPr>
        <p:txBody>
          <a:bodyPr/>
          <a:lstStyle/>
          <a:p>
            <a:r>
              <a:rPr lang="en-GB" dirty="0">
                <a:latin typeface="Palatino Linotype" pitchFamily="18" charset="0"/>
              </a:rPr>
              <a:t/>
            </a:r>
            <a:br>
              <a:rPr lang="en-GB" dirty="0">
                <a:latin typeface="Palatino Linotype" pitchFamily="18" charset="0"/>
              </a:rPr>
            </a:br>
            <a:r>
              <a:rPr lang="en-GB" sz="4000" dirty="0">
                <a:latin typeface="Palatino Linotype" pitchFamily="18" charset="0"/>
              </a:rPr>
              <a:t>Guiding Principles</a:t>
            </a:r>
          </a:p>
        </p:txBody>
      </p:sp>
      <p:sp>
        <p:nvSpPr>
          <p:cNvPr id="2" name="Rectangle 1">
            <a:extLst>
              <a:ext uri="{FF2B5EF4-FFF2-40B4-BE49-F238E27FC236}">
                <a16:creationId xmlns:a16="http://schemas.microsoft.com/office/drawing/2014/main" xmlns="" id="{2B7EA36C-9DDE-4D5B-9E6F-2145FC91882B}"/>
              </a:ext>
            </a:extLst>
          </p:cNvPr>
          <p:cNvSpPr/>
          <p:nvPr/>
        </p:nvSpPr>
        <p:spPr>
          <a:xfrm>
            <a:off x="25400" y="914400"/>
            <a:ext cx="8686800" cy="584775"/>
          </a:xfrm>
          <a:prstGeom prst="rect">
            <a:avLst/>
          </a:prstGeom>
        </p:spPr>
        <p:txBody>
          <a:bodyPr wrap="square">
            <a:spAutoFit/>
          </a:bodyPr>
          <a:lstStyle/>
          <a:p>
            <a:pPr marL="0" marR="0">
              <a:spcBef>
                <a:spcPts val="0"/>
              </a:spcBef>
              <a:spcAft>
                <a:spcPts val="0"/>
              </a:spcAft>
            </a:pPr>
            <a:r>
              <a:rPr lang="en-US" dirty="0">
                <a:latin typeface="Palatino Linotype" panose="02040502050505030304" pitchFamily="18"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marL="0" marR="0">
              <a:spcBef>
                <a:spcPts val="0"/>
              </a:spcBef>
              <a:spcAft>
                <a:spcPts val="0"/>
              </a:spcAft>
            </a:pPr>
            <a:endParaRPr lang="en-US" sz="1400" dirty="0">
              <a:latin typeface="Palatino Linotype" panose="02040502050505030304" pitchFamily="18" charset="0"/>
              <a:ea typeface="Calibri" panose="020F0502020204030204" pitchFamily="34" charset="0"/>
            </a:endParaRPr>
          </a:p>
        </p:txBody>
      </p:sp>
      <p:sp>
        <p:nvSpPr>
          <p:cNvPr id="21" name="Snip Same Side Corner Rectangle 20"/>
          <p:cNvSpPr/>
          <p:nvPr/>
        </p:nvSpPr>
        <p:spPr>
          <a:xfrm>
            <a:off x="3873500" y="2743200"/>
            <a:ext cx="1371600" cy="2057400"/>
          </a:xfrm>
          <a:prstGeom prst="snip2SameRect">
            <a:avLst/>
          </a:prstGeom>
          <a:solidFill>
            <a:srgbClr val="8EB4E3"/>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3" name="Frame 12"/>
          <p:cNvSpPr/>
          <p:nvPr/>
        </p:nvSpPr>
        <p:spPr>
          <a:xfrm>
            <a:off x="177800" y="2057400"/>
            <a:ext cx="3581400" cy="990600"/>
          </a:xfrm>
          <a:prstGeom prst="frame">
            <a:avLst/>
          </a:prstGeom>
          <a:solidFill>
            <a:schemeClr val="bg1">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Seeks to serve in every</a:t>
            </a:r>
          </a:p>
          <a:p>
            <a:pPr algn="ctr"/>
            <a:r>
              <a:rPr lang="en-US" b="1" i="1" dirty="0">
                <a:solidFill>
                  <a:schemeClr val="tx1"/>
                </a:solidFill>
              </a:rPr>
              <a:t>Mindful Moment</a:t>
            </a:r>
            <a:endParaRPr lang="en-US" b="1" dirty="0">
              <a:solidFill>
                <a:schemeClr val="tx1"/>
              </a:solidFill>
            </a:endParaRPr>
          </a:p>
        </p:txBody>
      </p:sp>
      <p:sp>
        <p:nvSpPr>
          <p:cNvPr id="15" name="Frame 14"/>
          <p:cNvSpPr/>
          <p:nvPr/>
        </p:nvSpPr>
        <p:spPr>
          <a:xfrm>
            <a:off x="177800" y="3657600"/>
            <a:ext cx="3581400" cy="990600"/>
          </a:xfrm>
          <a:prstGeom prst="frame">
            <a:avLst/>
          </a:prstGeom>
          <a:solidFill>
            <a:schemeClr val="bg1">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Demonstrates compassion for self and others</a:t>
            </a:r>
          </a:p>
        </p:txBody>
      </p:sp>
      <p:sp>
        <p:nvSpPr>
          <p:cNvPr id="16" name="Frame 15"/>
          <p:cNvSpPr/>
          <p:nvPr/>
        </p:nvSpPr>
        <p:spPr>
          <a:xfrm>
            <a:off x="5359400" y="2057400"/>
            <a:ext cx="3581400" cy="990600"/>
          </a:xfrm>
          <a:prstGeom prst="frame">
            <a:avLst/>
          </a:prstGeom>
          <a:solidFill>
            <a:schemeClr val="bg1">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Listens and responds with heart and head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1773" y="1066800"/>
            <a:ext cx="1995055" cy="1965131"/>
          </a:xfrm>
          <a:prstGeom prst="rect">
            <a:avLst/>
          </a:prstGeom>
        </p:spPr>
      </p:pic>
      <p:sp>
        <p:nvSpPr>
          <p:cNvPr id="17" name="Frame 16"/>
          <p:cNvSpPr/>
          <p:nvPr/>
        </p:nvSpPr>
        <p:spPr>
          <a:xfrm>
            <a:off x="5359400" y="3657600"/>
            <a:ext cx="3581400" cy="990600"/>
          </a:xfrm>
          <a:prstGeom prst="frame">
            <a:avLst/>
          </a:prstGeom>
          <a:solidFill>
            <a:schemeClr val="bg1">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Observes thoughts and deeds without judgment</a:t>
            </a:r>
          </a:p>
        </p:txBody>
      </p:sp>
      <p:sp>
        <p:nvSpPr>
          <p:cNvPr id="19" name="Frame 18"/>
          <p:cNvSpPr/>
          <p:nvPr/>
        </p:nvSpPr>
        <p:spPr>
          <a:xfrm>
            <a:off x="2768600" y="4876800"/>
            <a:ext cx="3581400" cy="990600"/>
          </a:xfrm>
          <a:prstGeom prst="frame">
            <a:avLst/>
          </a:prstGeom>
          <a:solidFill>
            <a:schemeClr val="bg1">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Lives in a state of gratitude</a:t>
            </a:r>
          </a:p>
        </p:txBody>
      </p:sp>
    </p:spTree>
    <p:extLst>
      <p:ext uri="{BB962C8B-B14F-4D97-AF65-F5344CB8AC3E}">
        <p14:creationId xmlns:p14="http://schemas.microsoft.com/office/powerpoint/2010/main" val="15626000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0" y="-152400"/>
            <a:ext cx="9144000" cy="1143000"/>
          </a:xfrm>
        </p:spPr>
        <p:txBody>
          <a:bodyPr/>
          <a:lstStyle/>
          <a:p>
            <a:r>
              <a:rPr lang="en-GB" sz="4000" dirty="0">
                <a:latin typeface="Palatino Linotype" pitchFamily="18" charset="0"/>
              </a:rPr>
              <a:t>Mindfulness &amp; Emotional Intelligence</a:t>
            </a:r>
          </a:p>
        </p:txBody>
      </p:sp>
      <p:sp>
        <p:nvSpPr>
          <p:cNvPr id="3" name="Content Placeholder 2"/>
          <p:cNvSpPr>
            <a:spLocks noGrp="1" noChangeAspect="1"/>
          </p:cNvSpPr>
          <p:nvPr>
            <p:ph idx="1"/>
          </p:nvPr>
        </p:nvSpPr>
        <p:spPr>
          <a:xfrm>
            <a:off x="541337" y="1295400"/>
            <a:ext cx="4937760" cy="2606040"/>
          </a:xfrm>
        </p:spPr>
        <p:txBody>
          <a:bodyPr/>
          <a:lstStyle/>
          <a:p>
            <a:pPr>
              <a:buClr>
                <a:srgbClr val="C00000"/>
              </a:buClr>
              <a:buNone/>
            </a:pPr>
            <a:endParaRPr lang="en-GB" sz="2000" dirty="0">
              <a:latin typeface="Palatino Linotype" pitchFamily="18" charset="0"/>
            </a:endParaRPr>
          </a:p>
          <a:p>
            <a:pPr marL="0" indent="0" fontAlgn="auto">
              <a:spcAft>
                <a:spcPts val="0"/>
              </a:spcAft>
              <a:buNone/>
              <a:defRPr/>
            </a:pPr>
            <a:r>
              <a:rPr lang="fr-FR" sz="2400" dirty="0">
                <a:latin typeface="Palatino Linotype" pitchFamily="18" charset="0"/>
              </a:rPr>
              <a:t> </a:t>
            </a:r>
          </a:p>
          <a:p>
            <a:pPr marL="0" indent="0" fontAlgn="auto">
              <a:spcAft>
                <a:spcPts val="0"/>
              </a:spcAft>
              <a:buNone/>
              <a:defRPr/>
            </a:pPr>
            <a:endParaRPr lang="fr-FR" sz="2400" dirty="0">
              <a:latin typeface="Palatino Linotype" pitchFamily="18" charset="0"/>
            </a:endParaRPr>
          </a:p>
          <a:p>
            <a:pPr marL="0" indent="0" fontAlgn="auto">
              <a:spcAft>
                <a:spcPts val="0"/>
              </a:spcAft>
              <a:buNone/>
              <a:defRPr/>
            </a:pPr>
            <a:endParaRPr lang="fr-FR" sz="2400" dirty="0">
              <a:latin typeface="Palatino Linotype" pitchFamily="18" charset="0"/>
            </a:endParaRPr>
          </a:p>
          <a:p>
            <a:pPr>
              <a:buClr>
                <a:srgbClr val="C00000"/>
              </a:buClr>
              <a:buNone/>
            </a:pPr>
            <a:endParaRPr lang="en-GB" sz="2400" dirty="0">
              <a:latin typeface="Palatino Linotype" pitchFamily="18" charset="0"/>
            </a:endParaRPr>
          </a:p>
        </p:txBody>
      </p:sp>
      <p:pic>
        <p:nvPicPr>
          <p:cNvPr id="1026" name="Picture 2" descr="Related image">
            <a:extLst>
              <a:ext uri="{FF2B5EF4-FFF2-40B4-BE49-F238E27FC236}">
                <a16:creationId xmlns:a16="http://schemas.microsoft.com/office/drawing/2014/main" xmlns="" id="{420CE7A4-4248-492E-B11C-95023A4934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331407"/>
            <a:ext cx="3486870"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7588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0" y="-76200"/>
            <a:ext cx="9144000" cy="990600"/>
          </a:xfrm>
        </p:spPr>
        <p:txBody>
          <a:bodyPr/>
          <a:lstStyle/>
          <a:p>
            <a:r>
              <a:rPr lang="en-GB" sz="4000" dirty="0">
                <a:latin typeface="Palatino Linotype" pitchFamily="18" charset="0"/>
              </a:rPr>
              <a:t>What Mindfulness Isn’t</a:t>
            </a:r>
          </a:p>
        </p:txBody>
      </p:sp>
      <p:sp>
        <p:nvSpPr>
          <p:cNvPr id="3" name="Content Placeholder 2"/>
          <p:cNvSpPr>
            <a:spLocks noGrp="1"/>
          </p:cNvSpPr>
          <p:nvPr>
            <p:ph idx="1"/>
          </p:nvPr>
        </p:nvSpPr>
        <p:spPr>
          <a:xfrm>
            <a:off x="457200" y="1219200"/>
            <a:ext cx="8229600" cy="4525963"/>
          </a:xfrm>
        </p:spPr>
        <p:txBody>
          <a:bodyPr/>
          <a:lstStyle/>
          <a:p>
            <a:pPr marL="0" indent="0">
              <a:buClr>
                <a:srgbClr val="C00000"/>
              </a:buClr>
              <a:buNone/>
            </a:pPr>
            <a:endParaRPr lang="en-US" sz="2400" dirty="0">
              <a:latin typeface="Palatino Linotype" pitchFamily="18" charset="0"/>
            </a:endParaRPr>
          </a:p>
          <a:p>
            <a:pPr>
              <a:buClr>
                <a:srgbClr val="C00000"/>
              </a:buClr>
              <a:buBlip>
                <a:blip r:embed="rId5"/>
              </a:buBlip>
            </a:pPr>
            <a:endParaRPr lang="en-US" sz="2400" dirty="0">
              <a:latin typeface="Palatino Linotype" pitchFamily="18" charset="0"/>
            </a:endParaRPr>
          </a:p>
          <a:p>
            <a:pPr>
              <a:buClr>
                <a:srgbClr val="C00000"/>
              </a:buClr>
              <a:buBlip>
                <a:blip r:embed="rId5"/>
              </a:buBlip>
            </a:pPr>
            <a:r>
              <a:rPr lang="en-US" sz="2400" dirty="0">
                <a:latin typeface="Palatino Linotype" pitchFamily="18" charset="0"/>
              </a:rPr>
              <a:t>Religious/Woo-Woo</a:t>
            </a:r>
          </a:p>
          <a:p>
            <a:pPr>
              <a:buClr>
                <a:srgbClr val="C00000"/>
              </a:buClr>
              <a:buBlip>
                <a:blip r:embed="rId5"/>
              </a:buBlip>
            </a:pPr>
            <a:r>
              <a:rPr lang="en-US" sz="2400" dirty="0">
                <a:latin typeface="Palatino Linotype" pitchFamily="18" charset="0"/>
              </a:rPr>
              <a:t>Time consuming</a:t>
            </a:r>
          </a:p>
          <a:p>
            <a:pPr>
              <a:buClr>
                <a:srgbClr val="C00000"/>
              </a:buClr>
              <a:buBlip>
                <a:blip r:embed="rId5"/>
              </a:buBlip>
            </a:pPr>
            <a:r>
              <a:rPr lang="en-US" sz="2400" dirty="0">
                <a:latin typeface="Palatino Linotype" pitchFamily="18" charset="0"/>
              </a:rPr>
              <a:t>Hard</a:t>
            </a:r>
          </a:p>
          <a:p>
            <a:pPr marL="0" indent="0">
              <a:buClr>
                <a:srgbClr val="C00000"/>
              </a:buClr>
              <a:buNone/>
            </a:pPr>
            <a:endParaRPr lang="en-US" sz="2400" dirty="0">
              <a:latin typeface="Palatino Linotype" pitchFamily="18" charset="0"/>
            </a:endParaRPr>
          </a:p>
          <a:p>
            <a:pPr marL="0" indent="0">
              <a:buClr>
                <a:srgbClr val="C00000"/>
              </a:buClr>
              <a:buNone/>
            </a:pPr>
            <a:endParaRPr lang="en-US" sz="2400" dirty="0">
              <a:latin typeface="Palatino Linotype" pitchFamily="18" charset="0"/>
            </a:endParaRPr>
          </a:p>
          <a:p>
            <a:pPr marL="0" indent="0">
              <a:buClr>
                <a:srgbClr val="C00000"/>
              </a:buClr>
              <a:buNone/>
            </a:pPr>
            <a:endParaRPr lang="en-US" sz="2400" dirty="0">
              <a:latin typeface="Palatino Linotype" pitchFamily="18" charset="0"/>
            </a:endParaRPr>
          </a:p>
        </p:txBody>
      </p:sp>
      <p:pic>
        <p:nvPicPr>
          <p:cNvPr id="11266" name="Picture 2" descr="https://i.ytimg.com/vi/tyGWEcqY96E/hqdefaul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4546" y="1828800"/>
            <a:ext cx="36575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2459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0" y="-198437"/>
            <a:ext cx="9144000" cy="1265237"/>
          </a:xfrm>
        </p:spPr>
        <p:txBody>
          <a:bodyPr/>
          <a:lstStyle/>
          <a:p>
            <a:r>
              <a:rPr lang="en-GB" sz="4000" dirty="0">
                <a:latin typeface="Palatino Linotype" pitchFamily="18" charset="0"/>
              </a:rPr>
              <a:t>Companies and Meditation</a:t>
            </a:r>
          </a:p>
        </p:txBody>
      </p:sp>
      <p:sp>
        <p:nvSpPr>
          <p:cNvPr id="3" name="Content Placeholder 2"/>
          <p:cNvSpPr>
            <a:spLocks noGrp="1"/>
          </p:cNvSpPr>
          <p:nvPr>
            <p:ph idx="1"/>
          </p:nvPr>
        </p:nvSpPr>
        <p:spPr>
          <a:xfrm>
            <a:off x="457200" y="1066800"/>
            <a:ext cx="8229600" cy="4525963"/>
          </a:xfrm>
        </p:spPr>
        <p:txBody>
          <a:bodyPr/>
          <a:lstStyle/>
          <a:p>
            <a:pPr marL="0" indent="0">
              <a:buClr>
                <a:srgbClr val="C00000"/>
              </a:buClr>
              <a:buNone/>
            </a:pPr>
            <a:endParaRPr lang="en-GB" sz="2400" dirty="0">
              <a:latin typeface="Palatino Linotype" pitchFamily="18" charset="0"/>
            </a:endParaRPr>
          </a:p>
          <a:p>
            <a:pPr marL="0" indent="0">
              <a:buClr>
                <a:srgbClr val="C00000"/>
              </a:buClr>
              <a:buNone/>
            </a:pPr>
            <a:endParaRPr lang="en-GB" sz="2400" dirty="0">
              <a:latin typeface="Palatino Linotype" pitchFamily="18" charset="0"/>
            </a:endParaRPr>
          </a:p>
          <a:p>
            <a:pPr>
              <a:buClr>
                <a:srgbClr val="C00000"/>
              </a:buClr>
              <a:buBlip>
                <a:blip r:embed="rId5"/>
              </a:buBlip>
            </a:pPr>
            <a:r>
              <a:rPr lang="en-US" sz="2400" dirty="0">
                <a:latin typeface="Palatino Linotype" pitchFamily="18" charset="0"/>
              </a:rPr>
              <a:t>McKinsey and Co.</a:t>
            </a:r>
          </a:p>
          <a:p>
            <a:pPr>
              <a:buClr>
                <a:srgbClr val="C00000"/>
              </a:buClr>
              <a:buBlip>
                <a:blip r:embed="rId5"/>
              </a:buBlip>
            </a:pPr>
            <a:r>
              <a:rPr lang="en-US" sz="2400" dirty="0">
                <a:latin typeface="Palatino Linotype" pitchFamily="18" charset="0"/>
              </a:rPr>
              <a:t>Deutsche Bank</a:t>
            </a:r>
          </a:p>
          <a:p>
            <a:pPr>
              <a:buClr>
                <a:srgbClr val="C00000"/>
              </a:buClr>
              <a:buBlip>
                <a:blip r:embed="rId5"/>
              </a:buBlip>
            </a:pPr>
            <a:r>
              <a:rPr lang="en-US" sz="2400" dirty="0">
                <a:latin typeface="Palatino Linotype" pitchFamily="18" charset="0"/>
              </a:rPr>
              <a:t>Proctor and Gamble</a:t>
            </a:r>
          </a:p>
          <a:p>
            <a:pPr>
              <a:buClr>
                <a:srgbClr val="C00000"/>
              </a:buClr>
              <a:buBlip>
                <a:blip r:embed="rId5"/>
              </a:buBlip>
            </a:pPr>
            <a:r>
              <a:rPr lang="en-US" sz="2400" dirty="0">
                <a:latin typeface="Palatino Linotype" pitchFamily="18" charset="0"/>
              </a:rPr>
              <a:t>Nike</a:t>
            </a:r>
          </a:p>
          <a:p>
            <a:pPr>
              <a:buClr>
                <a:srgbClr val="C00000"/>
              </a:buClr>
              <a:buBlip>
                <a:blip r:embed="rId5"/>
              </a:buBlip>
            </a:pPr>
            <a:r>
              <a:rPr lang="en-US" sz="2400" dirty="0">
                <a:latin typeface="Palatino Linotype" pitchFamily="18" charset="0"/>
              </a:rPr>
              <a:t>Apple</a:t>
            </a:r>
          </a:p>
          <a:p>
            <a:pPr>
              <a:buClr>
                <a:srgbClr val="C00000"/>
              </a:buClr>
              <a:buBlip>
                <a:blip r:embed="rId5"/>
              </a:buBlip>
            </a:pPr>
            <a:r>
              <a:rPr lang="en-US" sz="2400" dirty="0">
                <a:latin typeface="Palatino Linotype" pitchFamily="18" charset="0"/>
              </a:rPr>
              <a:t>General Mills</a:t>
            </a:r>
          </a:p>
          <a:p>
            <a:pPr marL="0" indent="0">
              <a:buClr>
                <a:srgbClr val="C00000"/>
              </a:buClr>
              <a:buNone/>
            </a:pPr>
            <a:endParaRPr lang="en-US" sz="2400" dirty="0">
              <a:latin typeface="Palatino Linotype" pitchFamily="18" charset="0"/>
            </a:endParaRPr>
          </a:p>
          <a:p>
            <a:pPr marL="0" indent="0">
              <a:buClr>
                <a:srgbClr val="C00000"/>
              </a:buClr>
              <a:buNone/>
            </a:pPr>
            <a:endParaRPr lang="en-US" sz="2400" dirty="0">
              <a:latin typeface="Palatino Linotype" pitchFamily="18" charset="0"/>
            </a:endParaRPr>
          </a:p>
        </p:txBody>
      </p:sp>
    </p:spTree>
    <p:extLst>
      <p:ext uri="{BB962C8B-B14F-4D97-AF65-F5344CB8AC3E}">
        <p14:creationId xmlns:p14="http://schemas.microsoft.com/office/powerpoint/2010/main" val="32949638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0" y="142806"/>
            <a:ext cx="9144000" cy="1143000"/>
          </a:xfrm>
        </p:spPr>
        <p:txBody>
          <a:bodyPr/>
          <a:lstStyle/>
          <a:p>
            <a:r>
              <a:rPr lang="en-GB" sz="4000" dirty="0">
                <a:latin typeface="Palatino Linotype" pitchFamily="18" charset="0"/>
              </a:rPr>
              <a:t>Meditation= Better Leaders </a:t>
            </a:r>
            <a:r>
              <a:rPr lang="en-GB" dirty="0">
                <a:latin typeface="Palatino Linotype" pitchFamily="18" charset="0"/>
              </a:rPr>
              <a:t/>
            </a:r>
            <a:br>
              <a:rPr lang="en-GB" dirty="0">
                <a:latin typeface="Palatino Linotype" pitchFamily="18" charset="0"/>
              </a:rPr>
            </a:br>
            <a:endParaRPr lang="en-GB" dirty="0">
              <a:latin typeface="Palatino Linotype" pitchFamily="18" charset="0"/>
            </a:endParaRPr>
          </a:p>
        </p:txBody>
      </p:sp>
      <p:sp>
        <p:nvSpPr>
          <p:cNvPr id="3" name="Content Placeholder 2"/>
          <p:cNvSpPr>
            <a:spLocks noGrp="1"/>
          </p:cNvSpPr>
          <p:nvPr>
            <p:ph idx="1"/>
          </p:nvPr>
        </p:nvSpPr>
        <p:spPr>
          <a:xfrm>
            <a:off x="457200" y="1219200"/>
            <a:ext cx="8229600" cy="4525963"/>
          </a:xfrm>
        </p:spPr>
        <p:txBody>
          <a:bodyPr/>
          <a:lstStyle/>
          <a:p>
            <a:pPr marL="0" indent="0">
              <a:buClr>
                <a:srgbClr val="C00000"/>
              </a:buClr>
              <a:buNone/>
            </a:pPr>
            <a:endParaRPr lang="en-US" sz="2400" dirty="0">
              <a:latin typeface="Palatino Linotype" pitchFamily="18" charset="0"/>
            </a:endParaRPr>
          </a:p>
          <a:p>
            <a:pPr>
              <a:buClr>
                <a:srgbClr val="C00000"/>
              </a:buClr>
              <a:buBlip>
                <a:blip r:embed="rId5"/>
              </a:buBlip>
            </a:pPr>
            <a:endParaRPr lang="en-US" sz="2400" dirty="0">
              <a:latin typeface="Palatino Linotype" pitchFamily="18" charset="0"/>
            </a:endParaRPr>
          </a:p>
          <a:p>
            <a:pPr>
              <a:buClr>
                <a:srgbClr val="C00000"/>
              </a:buClr>
              <a:buBlip>
                <a:blip r:embed="rId5"/>
              </a:buBlip>
            </a:pPr>
            <a:r>
              <a:rPr lang="en-US" sz="2400" dirty="0">
                <a:latin typeface="Palatino Linotype" pitchFamily="18" charset="0"/>
              </a:rPr>
              <a:t>Improved self management and energy</a:t>
            </a:r>
          </a:p>
          <a:p>
            <a:pPr>
              <a:buClr>
                <a:srgbClr val="C00000"/>
              </a:buClr>
              <a:buBlip>
                <a:blip r:embed="rId5"/>
              </a:buBlip>
            </a:pPr>
            <a:r>
              <a:rPr lang="en-US" sz="2400" dirty="0">
                <a:latin typeface="Palatino Linotype" pitchFamily="18" charset="0"/>
              </a:rPr>
              <a:t>Greater productivity, creativity, and focus</a:t>
            </a:r>
          </a:p>
          <a:p>
            <a:pPr>
              <a:buClr>
                <a:srgbClr val="C00000"/>
              </a:buClr>
              <a:buBlip>
                <a:blip r:embed="rId5"/>
              </a:buBlip>
            </a:pPr>
            <a:r>
              <a:rPr lang="en-US" sz="2400" dirty="0">
                <a:latin typeface="Palatino Linotype" pitchFamily="18" charset="0"/>
              </a:rPr>
              <a:t>Higher level of self awareness</a:t>
            </a:r>
          </a:p>
          <a:p>
            <a:pPr>
              <a:buClr>
                <a:srgbClr val="C00000"/>
              </a:buClr>
              <a:buBlip>
                <a:blip r:embed="rId5"/>
              </a:buBlip>
            </a:pPr>
            <a:endParaRPr lang="en-US" sz="2400" dirty="0">
              <a:latin typeface="Palatino Linotype" pitchFamily="18" charset="0"/>
            </a:endParaRPr>
          </a:p>
          <a:p>
            <a:pPr marL="0" indent="0">
              <a:buClr>
                <a:srgbClr val="C00000"/>
              </a:buClr>
              <a:buNone/>
            </a:pPr>
            <a:r>
              <a:rPr lang="en-US" sz="2400" dirty="0">
                <a:latin typeface="Palatino Linotype" pitchFamily="18" charset="0"/>
              </a:rPr>
              <a:t>…Happiness!</a:t>
            </a:r>
          </a:p>
          <a:p>
            <a:pPr marL="0" indent="0">
              <a:buClr>
                <a:srgbClr val="C00000"/>
              </a:buClr>
              <a:buNone/>
            </a:pPr>
            <a:endParaRPr lang="en-US" sz="2400" dirty="0">
              <a:latin typeface="Palatino Linotype" pitchFamily="18" charset="0"/>
            </a:endParaRPr>
          </a:p>
          <a:p>
            <a:pPr marL="0" indent="0">
              <a:buClr>
                <a:srgbClr val="C00000"/>
              </a:buClr>
              <a:buNone/>
            </a:pPr>
            <a:endParaRPr lang="en-US" sz="2400" dirty="0">
              <a:latin typeface="Palatino Linotype" pitchFamily="18" charset="0"/>
            </a:endParaRPr>
          </a:p>
          <a:p>
            <a:pPr marL="0" indent="0">
              <a:buClr>
                <a:srgbClr val="C00000"/>
              </a:buClr>
              <a:buNone/>
            </a:pPr>
            <a:endParaRPr lang="en-US" sz="2400" dirty="0">
              <a:latin typeface="Palatino Linotype" pitchFamily="18" charset="0"/>
            </a:endParaRPr>
          </a:p>
          <a:p>
            <a:pPr marL="0" indent="0">
              <a:buClr>
                <a:srgbClr val="C00000"/>
              </a:buClr>
              <a:buNone/>
            </a:pPr>
            <a:r>
              <a:rPr lang="en-US" sz="2400" dirty="0">
                <a:latin typeface="Palatino Linotype" pitchFamily="18" charset="0"/>
              </a:rPr>
              <a:t>* </a:t>
            </a:r>
            <a:r>
              <a:rPr lang="en-US" sz="1400" dirty="0">
                <a:latin typeface="Palatino Linotype" pitchFamily="18" charset="0"/>
              </a:rPr>
              <a:t>Forbes Magazine</a:t>
            </a:r>
          </a:p>
        </p:txBody>
      </p:sp>
    </p:spTree>
    <p:extLst>
      <p:ext uri="{BB962C8B-B14F-4D97-AF65-F5344CB8AC3E}">
        <p14:creationId xmlns:p14="http://schemas.microsoft.com/office/powerpoint/2010/main" val="30877410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0" y="-152400"/>
            <a:ext cx="9144000" cy="1143000"/>
          </a:xfrm>
        </p:spPr>
        <p:txBody>
          <a:bodyPr/>
          <a:lstStyle/>
          <a:p>
            <a:r>
              <a:rPr lang="en-GB" sz="4000" dirty="0">
                <a:latin typeface="Palatino Linotype" pitchFamily="18" charset="0"/>
              </a:rPr>
              <a:t>Meditation = Money</a:t>
            </a:r>
          </a:p>
        </p:txBody>
      </p:sp>
      <p:sp>
        <p:nvSpPr>
          <p:cNvPr id="3" name="Content Placeholder 2"/>
          <p:cNvSpPr>
            <a:spLocks noGrp="1"/>
          </p:cNvSpPr>
          <p:nvPr>
            <p:ph idx="1"/>
          </p:nvPr>
        </p:nvSpPr>
        <p:spPr>
          <a:xfrm>
            <a:off x="457200" y="1219200"/>
            <a:ext cx="8229600" cy="4525963"/>
          </a:xfrm>
        </p:spPr>
        <p:txBody>
          <a:bodyPr/>
          <a:lstStyle/>
          <a:p>
            <a:pPr marL="0" indent="0">
              <a:buClr>
                <a:srgbClr val="C00000"/>
              </a:buClr>
              <a:buNone/>
            </a:pPr>
            <a:endParaRPr lang="en-US" sz="2400" dirty="0">
              <a:latin typeface="Palatino Linotype" pitchFamily="18" charset="0"/>
            </a:endParaRPr>
          </a:p>
          <a:p>
            <a:pPr>
              <a:buClr>
                <a:srgbClr val="C00000"/>
              </a:buClr>
              <a:buBlip>
                <a:blip r:embed="rId5"/>
              </a:buBlip>
            </a:pPr>
            <a:endParaRPr lang="en-US" sz="2400" dirty="0">
              <a:latin typeface="Palatino Linotype" pitchFamily="18" charset="0"/>
            </a:endParaRPr>
          </a:p>
          <a:p>
            <a:pPr>
              <a:buClr>
                <a:srgbClr val="C00000"/>
              </a:buClr>
              <a:buBlip>
                <a:blip r:embed="rId5"/>
              </a:buBlip>
            </a:pPr>
            <a:r>
              <a:rPr lang="en-US" sz="2400" dirty="0">
                <a:latin typeface="Palatino Linotype" pitchFamily="18" charset="0"/>
              </a:rPr>
              <a:t>Increased productivity, clarity, focus</a:t>
            </a:r>
          </a:p>
          <a:p>
            <a:pPr>
              <a:buClr>
                <a:srgbClr val="C00000"/>
              </a:buClr>
              <a:buBlip>
                <a:blip r:embed="rId5"/>
              </a:buBlip>
            </a:pPr>
            <a:r>
              <a:rPr lang="en-US" sz="2400" dirty="0">
                <a:latin typeface="Palatino Linotype" pitchFamily="18" charset="0"/>
              </a:rPr>
              <a:t>Improved employee engagement </a:t>
            </a:r>
          </a:p>
          <a:p>
            <a:pPr>
              <a:buClr>
                <a:srgbClr val="C00000"/>
              </a:buClr>
              <a:buBlip>
                <a:blip r:embed="rId5"/>
              </a:buBlip>
            </a:pPr>
            <a:r>
              <a:rPr lang="en-US" sz="2400" dirty="0">
                <a:latin typeface="Palatino Linotype" pitchFamily="18" charset="0"/>
              </a:rPr>
              <a:t>Reduced healthcare and insurance costs</a:t>
            </a:r>
          </a:p>
          <a:p>
            <a:pPr marL="0" indent="0">
              <a:buClr>
                <a:srgbClr val="C00000"/>
              </a:buClr>
              <a:buNone/>
            </a:pPr>
            <a:endParaRPr lang="en-US" sz="2400" dirty="0">
              <a:latin typeface="Palatino Linotype" pitchFamily="18" charset="0"/>
            </a:endParaRPr>
          </a:p>
          <a:p>
            <a:pPr marL="0" indent="0">
              <a:buClr>
                <a:srgbClr val="C00000"/>
              </a:buClr>
              <a:buNone/>
            </a:pPr>
            <a:r>
              <a:rPr lang="en-US" sz="2400" i="1" dirty="0">
                <a:latin typeface="Palatino Linotype" pitchFamily="18" charset="0"/>
              </a:rPr>
              <a:t>“We reduced our healthcare costs by 7% using meditation and yoga.”  </a:t>
            </a:r>
          </a:p>
          <a:p>
            <a:pPr marL="0" indent="0">
              <a:buClr>
                <a:srgbClr val="C00000"/>
              </a:buClr>
              <a:buNone/>
            </a:pPr>
            <a:endParaRPr lang="en-US" sz="2400" i="1" dirty="0">
              <a:latin typeface="Palatino Linotype" pitchFamily="18" charset="0"/>
            </a:endParaRPr>
          </a:p>
          <a:p>
            <a:pPr marL="0" indent="0">
              <a:buClr>
                <a:srgbClr val="C00000"/>
              </a:buClr>
              <a:buNone/>
            </a:pPr>
            <a:r>
              <a:rPr lang="en-US" sz="2400" i="1" dirty="0">
                <a:latin typeface="Palatino Linotype" pitchFamily="18" charset="0"/>
              </a:rPr>
              <a:t>~</a:t>
            </a:r>
            <a:r>
              <a:rPr lang="en-US" sz="2400" dirty="0">
                <a:latin typeface="Palatino Linotype" pitchFamily="18" charset="0"/>
              </a:rPr>
              <a:t>Aetna CEO – Marc Bertolini</a:t>
            </a:r>
          </a:p>
          <a:p>
            <a:pPr marL="0" indent="0">
              <a:buClr>
                <a:srgbClr val="C00000"/>
              </a:buClr>
              <a:buNone/>
            </a:pPr>
            <a:endParaRPr lang="en-US" sz="2400" dirty="0">
              <a:latin typeface="Palatino Linotype" pitchFamily="18" charset="0"/>
            </a:endParaRPr>
          </a:p>
          <a:p>
            <a:pPr marL="0" indent="0">
              <a:buClr>
                <a:srgbClr val="C00000"/>
              </a:buClr>
              <a:buNone/>
            </a:pPr>
            <a:endParaRPr lang="en-US" sz="2400" dirty="0">
              <a:latin typeface="Palatino Linotype" pitchFamily="18" charset="0"/>
            </a:endParaRPr>
          </a:p>
          <a:p>
            <a:pPr marL="0" indent="0">
              <a:buClr>
                <a:srgbClr val="C00000"/>
              </a:buClr>
              <a:buNone/>
            </a:pPr>
            <a:endParaRPr lang="en-US" sz="1400" dirty="0">
              <a:latin typeface="Palatino Linotype" pitchFamily="18" charset="0"/>
            </a:endParaRPr>
          </a:p>
        </p:txBody>
      </p:sp>
    </p:spTree>
    <p:extLst>
      <p:ext uri="{BB962C8B-B14F-4D97-AF65-F5344CB8AC3E}">
        <p14:creationId xmlns:p14="http://schemas.microsoft.com/office/powerpoint/2010/main" val="7023160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9939" y="188843"/>
            <a:ext cx="9144000" cy="1143000"/>
          </a:xfrm>
        </p:spPr>
        <p:txBody>
          <a:bodyPr/>
          <a:lstStyle/>
          <a:p>
            <a:r>
              <a:rPr lang="en-GB" sz="4000" dirty="0">
                <a:latin typeface="Palatino Linotype" pitchFamily="18" charset="0"/>
              </a:rPr>
              <a:t>Mindfulness and Stress </a:t>
            </a:r>
            <a:r>
              <a:rPr lang="en-GB" dirty="0">
                <a:latin typeface="Palatino Linotype" pitchFamily="18" charset="0"/>
              </a:rPr>
              <a:t/>
            </a:r>
            <a:br>
              <a:rPr lang="en-GB" dirty="0">
                <a:latin typeface="Palatino Linotype" pitchFamily="18" charset="0"/>
              </a:rPr>
            </a:br>
            <a:endParaRPr lang="en-GB" dirty="0">
              <a:latin typeface="Palatino Linotype" pitchFamily="18" charset="0"/>
            </a:endParaRPr>
          </a:p>
        </p:txBody>
      </p:sp>
      <p:sp>
        <p:nvSpPr>
          <p:cNvPr id="3" name="Content Placeholder 2"/>
          <p:cNvSpPr>
            <a:spLocks noGrp="1"/>
          </p:cNvSpPr>
          <p:nvPr>
            <p:ph idx="1"/>
          </p:nvPr>
        </p:nvSpPr>
        <p:spPr>
          <a:xfrm>
            <a:off x="457200" y="1295400"/>
            <a:ext cx="8229600" cy="4525963"/>
          </a:xfrm>
        </p:spPr>
        <p:txBody>
          <a:bodyPr/>
          <a:lstStyle/>
          <a:p>
            <a:pPr marL="0" indent="0">
              <a:buClr>
                <a:srgbClr val="C00000"/>
              </a:buClr>
              <a:buNone/>
            </a:pPr>
            <a:endParaRPr lang="en-US" sz="2400" dirty="0">
              <a:latin typeface="Palatino Linotype" pitchFamily="18" charset="0"/>
            </a:endParaRPr>
          </a:p>
          <a:p>
            <a:pPr marL="0" indent="0">
              <a:buClr>
                <a:srgbClr val="C00000"/>
              </a:buClr>
              <a:buNone/>
            </a:pPr>
            <a:endParaRPr lang="en-US" sz="2400" dirty="0">
              <a:latin typeface="Palatino Linotype" pitchFamily="18" charset="0"/>
            </a:endParaRPr>
          </a:p>
          <a:p>
            <a:pPr>
              <a:buClr>
                <a:srgbClr val="C00000"/>
              </a:buClr>
              <a:buBlip>
                <a:blip r:embed="rId5"/>
              </a:buBlip>
            </a:pPr>
            <a:r>
              <a:rPr lang="en-US" sz="2400" dirty="0">
                <a:latin typeface="Palatino Linotype" pitchFamily="18" charset="0"/>
              </a:rPr>
              <a:t>Stress costs U.S. businesses $326 Billion a year</a:t>
            </a:r>
            <a:endParaRPr lang="en-GB" sz="2400" dirty="0">
              <a:latin typeface="Palatino Linotype" pitchFamily="18" charset="0"/>
            </a:endParaRPr>
          </a:p>
          <a:p>
            <a:pPr>
              <a:buClr>
                <a:srgbClr val="C00000"/>
              </a:buClr>
              <a:buBlip>
                <a:blip r:embed="rId5"/>
              </a:buBlip>
            </a:pPr>
            <a:r>
              <a:rPr lang="en-US" sz="2400" dirty="0">
                <a:latin typeface="Palatino Linotype" pitchFamily="18" charset="0"/>
              </a:rPr>
              <a:t>85% of all illness is stress related</a:t>
            </a:r>
          </a:p>
          <a:p>
            <a:pPr>
              <a:buClr>
                <a:srgbClr val="C00000"/>
              </a:buClr>
              <a:buBlip>
                <a:blip r:embed="rId5"/>
              </a:buBlip>
            </a:pPr>
            <a:r>
              <a:rPr lang="en-US" sz="2400" dirty="0">
                <a:latin typeface="Palatino Linotype" pitchFamily="18" charset="0"/>
              </a:rPr>
              <a:t>40% of people have an addiction issue</a:t>
            </a:r>
          </a:p>
          <a:p>
            <a:pPr marL="0" indent="0">
              <a:buClr>
                <a:srgbClr val="C00000"/>
              </a:buClr>
              <a:buNone/>
            </a:pPr>
            <a:endParaRPr lang="en-US" sz="2400" dirty="0">
              <a:latin typeface="Palatino Linotype" pitchFamily="18" charset="0"/>
            </a:endParaRPr>
          </a:p>
          <a:p>
            <a:pPr>
              <a:buClr>
                <a:srgbClr val="C00000"/>
              </a:buClr>
              <a:buBlip>
                <a:blip r:embed="rId5"/>
              </a:buBlip>
            </a:pPr>
            <a:endParaRPr lang="en-US" sz="2400" dirty="0">
              <a:latin typeface="Palatino Linotype" pitchFamily="18" charset="0"/>
            </a:endParaRPr>
          </a:p>
          <a:p>
            <a:pPr marL="0" indent="0">
              <a:buClr>
                <a:srgbClr val="C00000"/>
              </a:buClr>
              <a:buNone/>
            </a:pPr>
            <a:endParaRPr lang="en-US" sz="2400" dirty="0">
              <a:latin typeface="Palatino Linotype" pitchFamily="18" charset="0"/>
            </a:endParaRPr>
          </a:p>
          <a:p>
            <a:pPr>
              <a:buClr>
                <a:srgbClr val="C00000"/>
              </a:buClr>
              <a:buBlip>
                <a:blip r:embed="rId5"/>
              </a:buBlip>
            </a:pPr>
            <a:endParaRPr lang="en-US" sz="2400" dirty="0">
              <a:latin typeface="Palatino Linotype" pitchFamily="18" charset="0"/>
            </a:endParaRPr>
          </a:p>
          <a:p>
            <a:pPr>
              <a:buClr>
                <a:srgbClr val="C00000"/>
              </a:buClr>
              <a:buBlip>
                <a:blip r:embed="rId5"/>
              </a:buBlip>
            </a:pPr>
            <a:endParaRPr lang="en-US" sz="2400" dirty="0">
              <a:latin typeface="Palatino Linotype" pitchFamily="18" charset="0"/>
            </a:endParaRPr>
          </a:p>
          <a:p>
            <a:pPr marL="0" indent="0">
              <a:buClr>
                <a:srgbClr val="C00000"/>
              </a:buClr>
              <a:buNone/>
            </a:pPr>
            <a:r>
              <a:rPr lang="en-US" sz="1400" dirty="0">
                <a:latin typeface="Palatino Linotype" pitchFamily="18" charset="0"/>
              </a:rPr>
              <a:t>* New England Journal of Medicine, Gallop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457200" y="-152400"/>
            <a:ext cx="8229600" cy="1143000"/>
          </a:xfrm>
        </p:spPr>
        <p:txBody>
          <a:bodyPr/>
          <a:lstStyle/>
          <a:p>
            <a:r>
              <a:rPr lang="en-GB" sz="4000" dirty="0">
                <a:latin typeface="Palatino Linotype" pitchFamily="18" charset="0"/>
              </a:rPr>
              <a:t>Session Overview and Resources</a:t>
            </a:r>
          </a:p>
        </p:txBody>
      </p:sp>
      <p:sp>
        <p:nvSpPr>
          <p:cNvPr id="3" name="Content Placeholder 2"/>
          <p:cNvSpPr>
            <a:spLocks noGrp="1"/>
          </p:cNvSpPr>
          <p:nvPr>
            <p:ph idx="1"/>
          </p:nvPr>
        </p:nvSpPr>
        <p:spPr>
          <a:xfrm>
            <a:off x="541337" y="1295400"/>
            <a:ext cx="8229600" cy="4038600"/>
          </a:xfrm>
        </p:spPr>
        <p:txBody>
          <a:bodyPr/>
          <a:lstStyle/>
          <a:p>
            <a:pPr>
              <a:buClr>
                <a:srgbClr val="C00000"/>
              </a:buClr>
              <a:buNone/>
            </a:pPr>
            <a:endParaRPr lang="en-GB" sz="2000" dirty="0">
              <a:latin typeface="Palatino Linotype" pitchFamily="18" charset="0"/>
            </a:endParaRPr>
          </a:p>
          <a:p>
            <a:pPr marL="0" indent="0" fontAlgn="auto">
              <a:spcAft>
                <a:spcPts val="0"/>
              </a:spcAft>
              <a:buNone/>
              <a:defRPr/>
            </a:pPr>
            <a:r>
              <a:rPr lang="fr-FR" sz="2400" dirty="0">
                <a:latin typeface="Palatino Linotype" pitchFamily="18" charset="0"/>
              </a:rPr>
              <a:t> </a:t>
            </a:r>
          </a:p>
          <a:p>
            <a:pPr fontAlgn="auto">
              <a:spcAft>
                <a:spcPts val="0"/>
              </a:spcAft>
              <a:buBlip>
                <a:blip r:embed="rId5"/>
              </a:buBlip>
              <a:defRPr/>
            </a:pPr>
            <a:r>
              <a:rPr lang="fr-FR" sz="2400" dirty="0">
                <a:latin typeface="Palatino Linotype" pitchFamily="18" charset="0"/>
              </a:rPr>
              <a:t>Presentation run through</a:t>
            </a:r>
          </a:p>
          <a:p>
            <a:pPr fontAlgn="auto">
              <a:spcAft>
                <a:spcPts val="0"/>
              </a:spcAft>
              <a:buBlip>
                <a:blip r:embed="rId5"/>
              </a:buBlip>
              <a:defRPr/>
            </a:pPr>
            <a:r>
              <a:rPr lang="fr-FR" sz="2400" dirty="0">
                <a:latin typeface="Palatino Linotype" pitchFamily="18" charset="0"/>
              </a:rPr>
              <a:t>Individual slide review</a:t>
            </a:r>
          </a:p>
          <a:p>
            <a:pPr fontAlgn="auto">
              <a:spcAft>
                <a:spcPts val="0"/>
              </a:spcAft>
              <a:buBlip>
                <a:blip r:embed="rId5"/>
              </a:buBlip>
              <a:defRPr/>
            </a:pPr>
            <a:r>
              <a:rPr lang="fr-FR" sz="2400" dirty="0">
                <a:latin typeface="Palatino Linotype" pitchFamily="18" charset="0"/>
              </a:rPr>
              <a:t>Q&amp;A</a:t>
            </a:r>
          </a:p>
          <a:p>
            <a:pPr>
              <a:buClr>
                <a:srgbClr val="C00000"/>
              </a:buClr>
              <a:buBlip>
                <a:blip r:embed="rId5"/>
              </a:buBlip>
            </a:pPr>
            <a:r>
              <a:rPr lang="en-US" sz="2400" dirty="0">
                <a:latin typeface="Palatino Linotype" pitchFamily="18" charset="0"/>
              </a:rPr>
              <a:t>We have created a resource page for your reference that can be found </a:t>
            </a:r>
            <a:r>
              <a:rPr lang="en-US" sz="2400" dirty="0">
                <a:latin typeface="Palatino Linotype" pitchFamily="18" charset="0"/>
                <a:hlinkClick r:id="rId6"/>
              </a:rPr>
              <a:t>here</a:t>
            </a:r>
            <a:endParaRPr lang="en-US" sz="2400" dirty="0">
              <a:latin typeface="Palatino Linotype" pitchFamily="18" charset="0"/>
            </a:endParaRPr>
          </a:p>
          <a:p>
            <a:pPr>
              <a:buClr>
                <a:srgbClr val="C00000"/>
              </a:buClr>
              <a:buBlip>
                <a:blip r:embed="rId5"/>
              </a:buBlip>
            </a:pPr>
            <a:r>
              <a:rPr lang="en-US" sz="2400" dirty="0">
                <a:latin typeface="Palatino Linotype" pitchFamily="18" charset="0"/>
              </a:rPr>
              <a:t>The IMF home page and resources can be found </a:t>
            </a:r>
            <a:r>
              <a:rPr lang="en-US" sz="2400" dirty="0">
                <a:latin typeface="Palatino Linotype" pitchFamily="18" charset="0"/>
                <a:hlinkClick r:id="rId7"/>
              </a:rPr>
              <a:t>here</a:t>
            </a:r>
            <a:endParaRPr lang="en-US" sz="2400" dirty="0">
              <a:latin typeface="Palatino Linotype" pitchFamily="18" charset="0"/>
            </a:endParaRPr>
          </a:p>
          <a:p>
            <a:pPr fontAlgn="auto">
              <a:spcAft>
                <a:spcPts val="0"/>
              </a:spcAft>
              <a:buBlip>
                <a:blip r:embed="rId5"/>
              </a:buBlip>
              <a:defRPr/>
            </a:pPr>
            <a:endParaRPr lang="fr-FR" sz="2400" dirty="0">
              <a:latin typeface="Palatino Linotype" pitchFamily="18" charset="0"/>
            </a:endParaRPr>
          </a:p>
          <a:p>
            <a:pPr fontAlgn="auto">
              <a:spcAft>
                <a:spcPts val="0"/>
              </a:spcAft>
              <a:buBlip>
                <a:blip r:embed="rId5"/>
              </a:buBlip>
              <a:defRPr/>
            </a:pPr>
            <a:endParaRPr lang="fr-FR" sz="2400" dirty="0">
              <a:latin typeface="Palatino Linotype" pitchFamily="18" charset="0"/>
            </a:endParaRPr>
          </a:p>
          <a:p>
            <a:pPr marL="0" indent="0" fontAlgn="auto">
              <a:spcAft>
                <a:spcPts val="0"/>
              </a:spcAft>
              <a:buNone/>
              <a:defRPr/>
            </a:pPr>
            <a:endParaRPr lang="fr-FR" sz="2400" dirty="0">
              <a:latin typeface="Palatino Linotype" pitchFamily="18" charset="0"/>
            </a:endParaRPr>
          </a:p>
          <a:p>
            <a:pPr>
              <a:buClr>
                <a:srgbClr val="C00000"/>
              </a:buClr>
              <a:buNone/>
            </a:pPr>
            <a:endParaRPr lang="en-GB" sz="2400" dirty="0">
              <a:latin typeface="Palatino Linotype" pitchFamily="18" charset="0"/>
            </a:endParaRPr>
          </a:p>
        </p:txBody>
      </p:sp>
      <p:sp>
        <p:nvSpPr>
          <p:cNvPr id="7" name="Rectangle 6"/>
          <p:cNvSpPr/>
          <p:nvPr/>
        </p:nvSpPr>
        <p:spPr>
          <a:xfrm>
            <a:off x="685800" y="5562600"/>
            <a:ext cx="7924800" cy="461665"/>
          </a:xfrm>
          <a:prstGeom prst="rect">
            <a:avLst/>
          </a:prstGeom>
          <a:solidFill>
            <a:schemeClr val="bg1">
              <a:lumMod val="85000"/>
            </a:schemeClr>
          </a:solidFill>
        </p:spPr>
        <p:txBody>
          <a:bodyPr wrap="square">
            <a:spAutoFit/>
          </a:bodyPr>
          <a:lstStyle/>
          <a:p>
            <a:pPr>
              <a:buClr>
                <a:srgbClr val="C00000"/>
              </a:buClr>
            </a:pPr>
            <a:r>
              <a:rPr lang="en-US" sz="800" dirty="0">
                <a:latin typeface="Palatino Linotype" pitchFamily="18" charset="0"/>
                <a:hlinkClick r:id="rId6"/>
              </a:rPr>
              <a:t>http://www.executivecoachinguniversity.com/landing/cu_leeds/</a:t>
            </a:r>
            <a:endParaRPr lang="en-US" sz="800" dirty="0">
              <a:latin typeface="Palatino Linotype" pitchFamily="18" charset="0"/>
            </a:endParaRPr>
          </a:p>
          <a:p>
            <a:pPr>
              <a:buClr>
                <a:srgbClr val="C00000"/>
              </a:buClr>
            </a:pPr>
            <a:endParaRPr lang="en-US" sz="800" dirty="0">
              <a:latin typeface="Palatino Linotype" pitchFamily="18" charset="0"/>
            </a:endParaRPr>
          </a:p>
          <a:p>
            <a:pPr>
              <a:buClr>
                <a:srgbClr val="C00000"/>
              </a:buClr>
            </a:pPr>
            <a:r>
              <a:rPr lang="en-US" sz="800" dirty="0">
                <a:latin typeface="Palatino Linotype" pitchFamily="18" charset="0"/>
                <a:hlinkClick r:id="rId7"/>
              </a:rPr>
              <a:t>http://www.mindfulnessfederation.org/</a:t>
            </a:r>
            <a:endParaRPr lang="en-US" sz="800" dirty="0">
              <a:latin typeface="Palatino Linotype" pitchFamily="18" charset="0"/>
            </a:endParaRPr>
          </a:p>
        </p:txBody>
      </p:sp>
    </p:spTree>
    <p:extLst>
      <p:ext uri="{BB962C8B-B14F-4D97-AF65-F5344CB8AC3E}">
        <p14:creationId xmlns:p14="http://schemas.microsoft.com/office/powerpoint/2010/main" val="11116441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0" y="-134351"/>
            <a:ext cx="9144000" cy="1143000"/>
          </a:xfrm>
        </p:spPr>
        <p:txBody>
          <a:bodyPr/>
          <a:lstStyle/>
          <a:p>
            <a:r>
              <a:rPr lang="en-GB" sz="4000" dirty="0">
                <a:latin typeface="Palatino Linotype" pitchFamily="18" charset="0"/>
              </a:rPr>
              <a:t>The Monkey Mind</a:t>
            </a:r>
          </a:p>
        </p:txBody>
      </p:sp>
      <p:sp>
        <p:nvSpPr>
          <p:cNvPr id="3" name="Content Placeholder 2"/>
          <p:cNvSpPr>
            <a:spLocks noGrp="1"/>
          </p:cNvSpPr>
          <p:nvPr>
            <p:ph idx="1"/>
          </p:nvPr>
        </p:nvSpPr>
        <p:spPr>
          <a:xfrm>
            <a:off x="457200" y="1295400"/>
            <a:ext cx="8229600" cy="4525963"/>
          </a:xfrm>
        </p:spPr>
        <p:txBody>
          <a:bodyPr/>
          <a:lstStyle/>
          <a:p>
            <a:pPr>
              <a:buClr>
                <a:srgbClr val="C00000"/>
              </a:buClr>
              <a:buNone/>
            </a:pPr>
            <a:r>
              <a:rPr lang="en-GB" dirty="0">
                <a:latin typeface="Hurricane"/>
              </a:rPr>
              <a:t> </a:t>
            </a:r>
          </a:p>
          <a:p>
            <a:pPr>
              <a:buClr>
                <a:srgbClr val="C00000"/>
              </a:buClr>
              <a:buBlip>
                <a:blip r:embed="rId5"/>
              </a:buBlip>
            </a:pPr>
            <a:r>
              <a:rPr lang="en-US" sz="2400" dirty="0">
                <a:latin typeface="Palatino Linotype" pitchFamily="18" charset="0"/>
              </a:rPr>
              <a:t>We have 60,000 thoughts a day</a:t>
            </a:r>
          </a:p>
          <a:p>
            <a:pPr>
              <a:buClr>
                <a:srgbClr val="C00000"/>
              </a:buClr>
              <a:buBlip>
                <a:blip r:embed="rId5"/>
              </a:buBlip>
            </a:pPr>
            <a:r>
              <a:rPr lang="en-US" sz="2400" dirty="0">
                <a:latin typeface="Palatino Linotype" pitchFamily="18" charset="0"/>
              </a:rPr>
              <a:t>95% of them were the same ones we had yesterday</a:t>
            </a:r>
          </a:p>
          <a:p>
            <a:pPr>
              <a:buClr>
                <a:srgbClr val="C00000"/>
              </a:buClr>
              <a:buBlip>
                <a:blip r:embed="rId5"/>
              </a:buBlip>
            </a:pPr>
            <a:r>
              <a:rPr lang="en-US" sz="2400" dirty="0">
                <a:latin typeface="Palatino Linotype" pitchFamily="18" charset="0"/>
              </a:rPr>
              <a:t>71% of them are negative</a:t>
            </a:r>
          </a:p>
          <a:p>
            <a:pPr marL="0" indent="0">
              <a:buClr>
                <a:srgbClr val="C00000"/>
              </a:buClr>
              <a:buNone/>
            </a:pPr>
            <a:endParaRPr lang="en-US" sz="2400" dirty="0">
              <a:latin typeface="Palatino Linotype" pitchFamily="18" charset="0"/>
            </a:endParaRPr>
          </a:p>
          <a:p>
            <a:pPr marL="0" indent="0">
              <a:buClr>
                <a:srgbClr val="C00000"/>
              </a:buClr>
              <a:buNone/>
            </a:pPr>
            <a:endParaRPr lang="en-US" sz="2400" dirty="0">
              <a:latin typeface="Palatino Linotype" pitchFamily="18" charset="0"/>
            </a:endParaRPr>
          </a:p>
          <a:p>
            <a:pPr marL="0" indent="0">
              <a:buClr>
                <a:srgbClr val="C00000"/>
              </a:buClr>
              <a:buNone/>
            </a:pPr>
            <a:endParaRPr lang="en-US" sz="2400" dirty="0">
              <a:latin typeface="Palatino Linotype" pitchFamily="18" charset="0"/>
            </a:endParaRPr>
          </a:p>
          <a:p>
            <a:pPr marL="0" indent="0">
              <a:buClr>
                <a:srgbClr val="C00000"/>
              </a:buClr>
              <a:buNone/>
            </a:pPr>
            <a:endParaRPr lang="en-US" sz="2400" dirty="0">
              <a:latin typeface="Palatino Linotype" pitchFamily="18" charset="0"/>
            </a:endParaRPr>
          </a:p>
          <a:p>
            <a:pPr marL="0" indent="0">
              <a:buClr>
                <a:srgbClr val="C00000"/>
              </a:buClr>
              <a:buNone/>
            </a:pPr>
            <a:endParaRPr lang="en-US" sz="2400" dirty="0">
              <a:latin typeface="Palatino Linotype" pitchFamily="18" charset="0"/>
            </a:endParaRPr>
          </a:p>
          <a:p>
            <a:pPr marL="0" indent="0">
              <a:buClr>
                <a:srgbClr val="C00000"/>
              </a:buClr>
              <a:buNone/>
            </a:pPr>
            <a:r>
              <a:rPr lang="en-US" sz="1400" dirty="0">
                <a:latin typeface="Palatino Linotype" pitchFamily="18" charset="0"/>
              </a:rPr>
              <a:t>*Chopra Institute</a:t>
            </a:r>
          </a:p>
          <a:p>
            <a:pPr marL="0" indent="0">
              <a:buClr>
                <a:srgbClr val="C00000"/>
              </a:buClr>
              <a:buNone/>
            </a:pPr>
            <a:endParaRPr lang="en-US" sz="2400" dirty="0">
              <a:latin typeface="Palatino Linotype" pitchFamily="18" charset="0"/>
            </a:endParaRPr>
          </a:p>
          <a:p>
            <a:pPr marL="0" indent="0">
              <a:buClr>
                <a:srgbClr val="C00000"/>
              </a:buClr>
              <a:buNone/>
            </a:pPr>
            <a:endParaRPr lang="en-US" sz="2400" dirty="0">
              <a:latin typeface="Palatino Linotype" pitchFamily="18" charset="0"/>
            </a:endParaRPr>
          </a:p>
        </p:txBody>
      </p:sp>
      <p:pic>
        <p:nvPicPr>
          <p:cNvPr id="6" name="Picture 5">
            <a:extLst>
              <a:ext uri="{FF2B5EF4-FFF2-40B4-BE49-F238E27FC236}">
                <a16:creationId xmlns:a16="http://schemas.microsoft.com/office/drawing/2014/main" xmlns="" id="{C1291317-8501-40A6-8388-8B7BA4EA94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2746605"/>
            <a:ext cx="3383280" cy="3383280"/>
          </a:xfrm>
          <a:prstGeom prst="rect">
            <a:avLst/>
          </a:prstGeom>
        </p:spPr>
      </p:pic>
    </p:spTree>
    <p:extLst>
      <p:ext uri="{BB962C8B-B14F-4D97-AF65-F5344CB8AC3E}">
        <p14:creationId xmlns:p14="http://schemas.microsoft.com/office/powerpoint/2010/main" val="1040502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0" y="-152400"/>
            <a:ext cx="9144000" cy="1143000"/>
          </a:xfrm>
        </p:spPr>
        <p:txBody>
          <a:bodyPr/>
          <a:lstStyle/>
          <a:p>
            <a:r>
              <a:rPr lang="en-GB" sz="4000" dirty="0">
                <a:latin typeface="Palatino Linotype" pitchFamily="18" charset="0"/>
              </a:rPr>
              <a:t>Compassion Meditation</a:t>
            </a:r>
          </a:p>
        </p:txBody>
      </p:sp>
      <p:sp>
        <p:nvSpPr>
          <p:cNvPr id="3" name="Content Placeholder 2"/>
          <p:cNvSpPr>
            <a:spLocks noGrp="1"/>
          </p:cNvSpPr>
          <p:nvPr>
            <p:ph idx="1"/>
          </p:nvPr>
        </p:nvSpPr>
        <p:spPr>
          <a:xfrm>
            <a:off x="457200" y="1295400"/>
            <a:ext cx="8229600" cy="4525963"/>
          </a:xfrm>
        </p:spPr>
        <p:txBody>
          <a:bodyPr/>
          <a:lstStyle/>
          <a:p>
            <a:pPr>
              <a:buClr>
                <a:srgbClr val="C00000"/>
              </a:buClr>
              <a:buNone/>
            </a:pPr>
            <a:r>
              <a:rPr lang="en-GB" dirty="0">
                <a:latin typeface="Hurricane"/>
              </a:rPr>
              <a:t> </a:t>
            </a:r>
          </a:p>
          <a:p>
            <a:pPr marL="0" indent="0">
              <a:buClr>
                <a:srgbClr val="C00000"/>
              </a:buClr>
              <a:buNone/>
            </a:pPr>
            <a:endParaRPr lang="en-US" sz="2400" dirty="0">
              <a:latin typeface="Palatino Linotype"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8871" y="1285352"/>
            <a:ext cx="6586258" cy="4389120"/>
          </a:xfrm>
          <a:prstGeom prst="rect">
            <a:avLst/>
          </a:prstGeom>
        </p:spPr>
      </p:pic>
    </p:spTree>
    <p:extLst>
      <p:ext uri="{BB962C8B-B14F-4D97-AF65-F5344CB8AC3E}">
        <p14:creationId xmlns:p14="http://schemas.microsoft.com/office/powerpoint/2010/main" val="3927437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23191" y="-152400"/>
            <a:ext cx="9144000" cy="457200"/>
          </a:xfrm>
        </p:spPr>
        <p:txBody>
          <a:bodyPr/>
          <a:lstStyle/>
          <a:p>
            <a:r>
              <a:rPr lang="en-GB" dirty="0">
                <a:latin typeface="Palatino Linotype" pitchFamily="18" charset="0"/>
              </a:rPr>
              <a:t/>
            </a:r>
            <a:br>
              <a:rPr lang="en-GB" dirty="0">
                <a:latin typeface="Palatino Linotype" pitchFamily="18" charset="0"/>
              </a:rPr>
            </a:br>
            <a:r>
              <a:rPr lang="en-GB" sz="4000" dirty="0">
                <a:latin typeface="Palatino Linotype" pitchFamily="18" charset="0"/>
              </a:rPr>
              <a:t>Who are you grateful for?</a:t>
            </a:r>
          </a:p>
        </p:txBody>
      </p:sp>
      <p:sp>
        <p:nvSpPr>
          <p:cNvPr id="3" name="Content Placeholder 2"/>
          <p:cNvSpPr>
            <a:spLocks noGrp="1"/>
          </p:cNvSpPr>
          <p:nvPr>
            <p:ph idx="1"/>
          </p:nvPr>
        </p:nvSpPr>
        <p:spPr>
          <a:xfrm>
            <a:off x="3074780" y="4403725"/>
            <a:ext cx="8229600" cy="4525963"/>
          </a:xfrm>
        </p:spPr>
        <p:txBody>
          <a:bodyPr/>
          <a:lstStyle/>
          <a:p>
            <a:pPr>
              <a:buClr>
                <a:srgbClr val="C00000"/>
              </a:buClr>
              <a:buNone/>
            </a:pPr>
            <a:r>
              <a:rPr lang="en-GB" dirty="0">
                <a:latin typeface="Hurricane"/>
              </a:rPr>
              <a:t> </a:t>
            </a:r>
          </a:p>
          <a:p>
            <a:pPr marL="0" indent="0">
              <a:buClr>
                <a:srgbClr val="C00000"/>
              </a:buClr>
              <a:buNone/>
            </a:pPr>
            <a:endParaRPr lang="en-US" sz="2400" dirty="0">
              <a:latin typeface="Palatino Linotype" pitchFamily="18" charset="0"/>
            </a:endParaRPr>
          </a:p>
        </p:txBody>
      </p:sp>
      <p:pic>
        <p:nvPicPr>
          <p:cNvPr id="1026" name="Picture 2" descr="http://gratituderevealed.com/wp-content/uploads/2015/03/GRATITUDE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295400"/>
            <a:ext cx="6567239" cy="436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426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152400" y="-182694"/>
            <a:ext cx="9144000" cy="1143000"/>
          </a:xfrm>
        </p:spPr>
        <p:txBody>
          <a:bodyPr/>
          <a:lstStyle/>
          <a:p>
            <a:r>
              <a:rPr lang="en-GB" sz="4000" dirty="0">
                <a:latin typeface="Palatino Linotype" pitchFamily="18" charset="0"/>
              </a:rPr>
              <a:t>Gratitude Meditation</a:t>
            </a:r>
          </a:p>
        </p:txBody>
      </p:sp>
      <p:sp>
        <p:nvSpPr>
          <p:cNvPr id="3" name="Content Placeholder 2"/>
          <p:cNvSpPr>
            <a:spLocks noGrp="1"/>
          </p:cNvSpPr>
          <p:nvPr>
            <p:ph idx="1"/>
          </p:nvPr>
        </p:nvSpPr>
        <p:spPr>
          <a:xfrm>
            <a:off x="457200" y="1295400"/>
            <a:ext cx="8229600" cy="4525963"/>
          </a:xfrm>
        </p:spPr>
        <p:txBody>
          <a:bodyPr/>
          <a:lstStyle/>
          <a:p>
            <a:pPr>
              <a:buClr>
                <a:srgbClr val="C00000"/>
              </a:buClr>
              <a:buNone/>
            </a:pPr>
            <a:r>
              <a:rPr lang="en-GB" dirty="0">
                <a:latin typeface="Hurricane"/>
              </a:rPr>
              <a:t> </a:t>
            </a:r>
          </a:p>
          <a:p>
            <a:pPr marL="0" indent="0">
              <a:buClr>
                <a:srgbClr val="C00000"/>
              </a:buClr>
              <a:buNone/>
            </a:pPr>
            <a:endParaRPr lang="en-US" sz="2400" dirty="0">
              <a:latin typeface="Palatino Linotype"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1295400"/>
            <a:ext cx="6517651" cy="4343400"/>
          </a:xfrm>
          <a:prstGeom prst="rect">
            <a:avLst/>
          </a:prstGeom>
        </p:spPr>
      </p:pic>
    </p:spTree>
    <p:extLst>
      <p:ext uri="{BB962C8B-B14F-4D97-AF65-F5344CB8AC3E}">
        <p14:creationId xmlns:p14="http://schemas.microsoft.com/office/powerpoint/2010/main" val="3695872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0" y="-89797"/>
            <a:ext cx="9144000" cy="1035183"/>
          </a:xfrm>
        </p:spPr>
        <p:txBody>
          <a:bodyPr/>
          <a:lstStyle/>
          <a:p>
            <a:r>
              <a:rPr lang="en-GB" sz="4000" dirty="0">
                <a:latin typeface="Palatino Linotype" pitchFamily="18" charset="0"/>
              </a:rPr>
              <a:t>Axons and Dendrites</a:t>
            </a:r>
          </a:p>
        </p:txBody>
      </p:sp>
      <p:sp>
        <p:nvSpPr>
          <p:cNvPr id="3" name="Content Placeholder 2"/>
          <p:cNvSpPr>
            <a:spLocks noGrp="1"/>
          </p:cNvSpPr>
          <p:nvPr>
            <p:ph idx="1"/>
          </p:nvPr>
        </p:nvSpPr>
        <p:spPr>
          <a:xfrm>
            <a:off x="503237" y="1537056"/>
            <a:ext cx="8229600" cy="4525963"/>
          </a:xfrm>
        </p:spPr>
        <p:txBody>
          <a:bodyPr/>
          <a:lstStyle/>
          <a:p>
            <a:pPr>
              <a:buClr>
                <a:srgbClr val="C00000"/>
              </a:buClr>
              <a:buNone/>
            </a:pPr>
            <a:r>
              <a:rPr lang="en-GB" dirty="0">
                <a:latin typeface="Hurricane"/>
              </a:rPr>
              <a:t> </a:t>
            </a:r>
          </a:p>
          <a:p>
            <a:pPr marL="0" indent="0">
              <a:buClr>
                <a:srgbClr val="C00000"/>
              </a:buClr>
              <a:buNone/>
            </a:pPr>
            <a:endParaRPr lang="en-GB" sz="2400" dirty="0">
              <a:latin typeface="Palatino Linotype" pitchFamily="18" charset="0"/>
            </a:endParaRPr>
          </a:p>
        </p:txBody>
      </p:sp>
      <p:pic>
        <p:nvPicPr>
          <p:cNvPr id="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5140" y="1234440"/>
            <a:ext cx="6033720" cy="438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482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0" y="-89797"/>
            <a:ext cx="9144000" cy="1035183"/>
          </a:xfrm>
        </p:spPr>
        <p:txBody>
          <a:bodyPr/>
          <a:lstStyle/>
          <a:p>
            <a:r>
              <a:rPr lang="en-GB" sz="4000" dirty="0">
                <a:latin typeface="Palatino Linotype" pitchFamily="18" charset="0"/>
              </a:rPr>
              <a:t>Mindfulness is a “Must Have”</a:t>
            </a:r>
          </a:p>
        </p:txBody>
      </p:sp>
      <p:sp>
        <p:nvSpPr>
          <p:cNvPr id="3" name="Content Placeholder 2"/>
          <p:cNvSpPr>
            <a:spLocks noGrp="1"/>
          </p:cNvSpPr>
          <p:nvPr>
            <p:ph idx="1"/>
          </p:nvPr>
        </p:nvSpPr>
        <p:spPr>
          <a:xfrm>
            <a:off x="503237" y="1537056"/>
            <a:ext cx="8229600" cy="4525963"/>
          </a:xfrm>
        </p:spPr>
        <p:txBody>
          <a:bodyPr/>
          <a:lstStyle/>
          <a:p>
            <a:pPr>
              <a:buClr>
                <a:srgbClr val="C00000"/>
              </a:buClr>
              <a:buNone/>
            </a:pPr>
            <a:r>
              <a:rPr lang="en-GB" dirty="0">
                <a:latin typeface="Hurricane"/>
              </a:rPr>
              <a:t> </a:t>
            </a:r>
          </a:p>
          <a:p>
            <a:pPr marL="0" indent="0">
              <a:buClr>
                <a:srgbClr val="C00000"/>
              </a:buClr>
              <a:buNone/>
            </a:pPr>
            <a:endParaRPr lang="en-GB" sz="2400" dirty="0">
              <a:latin typeface="Palatino Linotype" pitchFamily="18" charset="0"/>
            </a:endParaRPr>
          </a:p>
        </p:txBody>
      </p:sp>
      <p:sp>
        <p:nvSpPr>
          <p:cNvPr id="2" name="Rectangle 1">
            <a:extLst>
              <a:ext uri="{FF2B5EF4-FFF2-40B4-BE49-F238E27FC236}">
                <a16:creationId xmlns:a16="http://schemas.microsoft.com/office/drawing/2014/main" xmlns="" id="{3DE995A1-5AB7-4854-8E5F-026FCA4E5FD9}"/>
              </a:ext>
            </a:extLst>
          </p:cNvPr>
          <p:cNvSpPr/>
          <p:nvPr/>
        </p:nvSpPr>
        <p:spPr>
          <a:xfrm>
            <a:off x="1143000" y="1752600"/>
            <a:ext cx="6096000" cy="1846659"/>
          </a:xfrm>
          <a:prstGeom prst="rect">
            <a:avLst/>
          </a:prstGeom>
        </p:spPr>
        <p:txBody>
          <a:bodyPr wrap="square">
            <a:spAutoFit/>
          </a:bodyPr>
          <a:lstStyle/>
          <a:p>
            <a:pPr marL="0" indent="0" fontAlgn="auto">
              <a:spcAft>
                <a:spcPts val="0"/>
              </a:spcAft>
              <a:buNone/>
              <a:defRPr/>
            </a:pPr>
            <a:r>
              <a:rPr lang="fr-FR" sz="2400" i="1" dirty="0">
                <a:latin typeface="Palatino Linotype" pitchFamily="18" charset="0"/>
              </a:rPr>
              <a:t>Mindfulness should no longer be considered a ‘nice to have’ for executives. It’s a ‘must have.’</a:t>
            </a:r>
          </a:p>
          <a:p>
            <a:pPr marL="0" indent="0" fontAlgn="auto">
              <a:spcAft>
                <a:spcPts val="0"/>
              </a:spcAft>
              <a:buNone/>
              <a:defRPr/>
            </a:pPr>
            <a:endParaRPr lang="fr-FR" sz="2400" dirty="0">
              <a:latin typeface="Palatino Linotype" pitchFamily="18" charset="0"/>
            </a:endParaRPr>
          </a:p>
          <a:p>
            <a:pPr marL="0" indent="0" fontAlgn="auto">
              <a:spcAft>
                <a:spcPts val="0"/>
              </a:spcAft>
              <a:buNone/>
              <a:defRPr/>
            </a:pPr>
            <a:r>
              <a:rPr lang="fr-FR" sz="2400" dirty="0">
                <a:latin typeface="Palatino Linotype" pitchFamily="18" charset="0"/>
              </a:rPr>
              <a:t>~Harvard Business Review   </a:t>
            </a:r>
          </a:p>
          <a:p>
            <a:pPr fontAlgn="auto">
              <a:spcAft>
                <a:spcPts val="0"/>
              </a:spcAft>
              <a:buBlip>
                <a:blip r:embed="rId5"/>
              </a:buBlip>
              <a:defRPr/>
            </a:pPr>
            <a:endParaRPr lang="fr-FR" dirty="0">
              <a:latin typeface="Palatino Linotype" pitchFamily="18" charset="0"/>
            </a:endParaRPr>
          </a:p>
        </p:txBody>
      </p:sp>
      <p:pic>
        <p:nvPicPr>
          <p:cNvPr id="8" name="Picture 7">
            <a:extLst>
              <a:ext uri="{FF2B5EF4-FFF2-40B4-BE49-F238E27FC236}">
                <a16:creationId xmlns:a16="http://schemas.microsoft.com/office/drawing/2014/main" xmlns="" id="{6398A9DD-60DD-42FE-BDFC-4973E8BCC0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2971800"/>
            <a:ext cx="2087673" cy="2743200"/>
          </a:xfrm>
          <a:prstGeom prst="rect">
            <a:avLst/>
          </a:prstGeom>
        </p:spPr>
      </p:pic>
    </p:spTree>
    <p:extLst>
      <p:ext uri="{BB962C8B-B14F-4D97-AF65-F5344CB8AC3E}">
        <p14:creationId xmlns:p14="http://schemas.microsoft.com/office/powerpoint/2010/main" val="932663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457200" y="-152400"/>
            <a:ext cx="8229600" cy="1143000"/>
          </a:xfrm>
        </p:spPr>
        <p:txBody>
          <a:bodyPr/>
          <a:lstStyle/>
          <a:p>
            <a:r>
              <a:rPr lang="en-GB" sz="4000" dirty="0">
                <a:latin typeface="Palatino Linotype" pitchFamily="18" charset="0"/>
              </a:rPr>
              <a:t>Harvard Mindfulness Research</a:t>
            </a:r>
          </a:p>
        </p:txBody>
      </p:sp>
      <p:sp>
        <p:nvSpPr>
          <p:cNvPr id="3" name="Content Placeholder 2"/>
          <p:cNvSpPr>
            <a:spLocks noGrp="1"/>
          </p:cNvSpPr>
          <p:nvPr>
            <p:ph idx="1"/>
          </p:nvPr>
        </p:nvSpPr>
        <p:spPr>
          <a:xfrm>
            <a:off x="541337" y="1295400"/>
            <a:ext cx="8229600" cy="4343400"/>
          </a:xfrm>
        </p:spPr>
        <p:txBody>
          <a:bodyPr/>
          <a:lstStyle/>
          <a:p>
            <a:pPr>
              <a:buClr>
                <a:srgbClr val="C00000"/>
              </a:buClr>
              <a:buNone/>
            </a:pPr>
            <a:endParaRPr lang="en-GB" sz="2000" dirty="0">
              <a:latin typeface="Palatino Linotype" pitchFamily="18" charset="0"/>
            </a:endParaRPr>
          </a:p>
          <a:p>
            <a:pPr marL="0" indent="0" fontAlgn="auto">
              <a:spcAft>
                <a:spcPts val="0"/>
              </a:spcAft>
              <a:buNone/>
              <a:defRPr/>
            </a:pPr>
            <a:r>
              <a:rPr lang="fr-FR" sz="2400" dirty="0">
                <a:latin typeface="Palatino Linotype" pitchFamily="18" charset="0"/>
              </a:rPr>
              <a:t> </a:t>
            </a:r>
          </a:p>
          <a:p>
            <a:pPr fontAlgn="auto">
              <a:spcAft>
                <a:spcPts val="0"/>
              </a:spcAft>
              <a:buBlip>
                <a:blip r:embed="rId5"/>
              </a:buBlip>
              <a:defRPr/>
            </a:pPr>
            <a:r>
              <a:rPr lang="fr-FR" sz="2400" dirty="0">
                <a:latin typeface="Palatino Linotype" pitchFamily="18" charset="0"/>
              </a:rPr>
              <a:t>Extensive hard neuroscience </a:t>
            </a:r>
          </a:p>
          <a:p>
            <a:pPr fontAlgn="auto">
              <a:spcAft>
                <a:spcPts val="0"/>
              </a:spcAft>
              <a:buBlip>
                <a:blip r:embed="rId5"/>
              </a:buBlip>
              <a:defRPr/>
            </a:pPr>
            <a:r>
              <a:rPr lang="fr-FR" sz="2400" dirty="0">
                <a:latin typeface="Palatino Linotype" pitchFamily="18" charset="0"/>
              </a:rPr>
              <a:t>Superior performance on tests of self-regulation, decision-making, focus, and creativity</a:t>
            </a:r>
          </a:p>
          <a:p>
            <a:pPr fontAlgn="auto">
              <a:spcAft>
                <a:spcPts val="0"/>
              </a:spcAft>
              <a:buBlip>
                <a:blip r:embed="rId5"/>
              </a:buBlip>
              <a:defRPr/>
            </a:pPr>
            <a:r>
              <a:rPr lang="fr-FR" sz="2400" dirty="0">
                <a:latin typeface="Palatino Linotype" pitchFamily="18" charset="0"/>
              </a:rPr>
              <a:t>Can literally change your </a:t>
            </a:r>
            <a:r>
              <a:rPr lang="fr-FR" sz="2400" dirty="0" err="1">
                <a:latin typeface="Palatino Linotype" pitchFamily="18" charset="0"/>
              </a:rPr>
              <a:t>brain</a:t>
            </a:r>
            <a:endParaRPr lang="fr-FR" sz="2400" dirty="0">
              <a:latin typeface="Palatino Linotype" pitchFamily="18" charset="0"/>
            </a:endParaRPr>
          </a:p>
          <a:p>
            <a:pPr fontAlgn="auto">
              <a:spcAft>
                <a:spcPts val="0"/>
              </a:spcAft>
              <a:buBlip>
                <a:blip r:embed="rId5"/>
              </a:buBlip>
              <a:defRPr/>
            </a:pPr>
            <a:endParaRPr lang="fr-FR" sz="2400" dirty="0">
              <a:latin typeface="Palatino Linotype" pitchFamily="18" charset="0"/>
            </a:endParaRPr>
          </a:p>
          <a:p>
            <a:pPr marL="0" indent="0" fontAlgn="auto">
              <a:spcAft>
                <a:spcPts val="0"/>
              </a:spcAft>
              <a:buNone/>
              <a:defRPr/>
            </a:pPr>
            <a:endParaRPr lang="fr-FR" sz="2400" dirty="0">
              <a:latin typeface="Palatino Linotype" pitchFamily="18" charset="0"/>
            </a:endParaRPr>
          </a:p>
          <a:p>
            <a:pPr>
              <a:buClr>
                <a:srgbClr val="C00000"/>
              </a:buClr>
              <a:buNone/>
            </a:pPr>
            <a:endParaRPr lang="en-GB" sz="2400" dirty="0">
              <a:latin typeface="Palatino Linotype" pitchFamily="18" charset="0"/>
            </a:endParaRPr>
          </a:p>
        </p:txBody>
      </p:sp>
    </p:spTree>
    <p:extLst>
      <p:ext uri="{BB962C8B-B14F-4D97-AF65-F5344CB8AC3E}">
        <p14:creationId xmlns:p14="http://schemas.microsoft.com/office/powerpoint/2010/main" val="17719973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503237" y="1537056"/>
            <a:ext cx="8229600" cy="4525963"/>
          </a:xfrm>
        </p:spPr>
        <p:txBody>
          <a:bodyPr/>
          <a:lstStyle/>
          <a:p>
            <a:pPr>
              <a:buClr>
                <a:srgbClr val="C00000"/>
              </a:buClr>
              <a:buNone/>
            </a:pPr>
            <a:r>
              <a:rPr lang="en-GB" dirty="0">
                <a:latin typeface="Hurricane"/>
              </a:rPr>
              <a:t> </a:t>
            </a:r>
          </a:p>
          <a:p>
            <a:pPr marL="0" indent="0">
              <a:buClr>
                <a:srgbClr val="C00000"/>
              </a:buClr>
              <a:buNone/>
            </a:pPr>
            <a:endParaRPr lang="en-GB" sz="2400" dirty="0">
              <a:latin typeface="Palatino Linotype"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74" y="472816"/>
            <a:ext cx="2119665" cy="2743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5419" y="472816"/>
            <a:ext cx="2072805" cy="27432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5472" y="472816"/>
            <a:ext cx="2113403" cy="27432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2564" y="472816"/>
            <a:ext cx="2073770" cy="27432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9679" y="3569414"/>
            <a:ext cx="1905000" cy="233362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29059" y="3551896"/>
            <a:ext cx="4206240" cy="2351143"/>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2226" y="3603105"/>
            <a:ext cx="1737360" cy="2299934"/>
          </a:xfrm>
          <a:prstGeom prst="rect">
            <a:avLst/>
          </a:prstGeom>
        </p:spPr>
      </p:pic>
    </p:spTree>
    <p:extLst>
      <p:ext uri="{BB962C8B-B14F-4D97-AF65-F5344CB8AC3E}">
        <p14:creationId xmlns:p14="http://schemas.microsoft.com/office/powerpoint/2010/main" val="3518955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0" name="Title 1"/>
          <p:cNvSpPr>
            <a:spLocks noGrp="1"/>
          </p:cNvSpPr>
          <p:nvPr>
            <p:ph type="title"/>
          </p:nvPr>
        </p:nvSpPr>
        <p:spPr>
          <a:xfrm>
            <a:off x="0" y="-147265"/>
            <a:ext cx="9144000" cy="1143000"/>
          </a:xfrm>
        </p:spPr>
        <p:txBody>
          <a:bodyPr/>
          <a:lstStyle/>
          <a:p>
            <a:r>
              <a:rPr lang="en-GB" sz="4000" dirty="0">
                <a:latin typeface="Palatino Linotype" pitchFamily="18" charset="0"/>
              </a:rPr>
              <a:t>Mindfulness = Mental Training</a:t>
            </a:r>
          </a:p>
        </p:txBody>
      </p:sp>
      <p:sp>
        <p:nvSpPr>
          <p:cNvPr id="3" name="Content Placeholder 2"/>
          <p:cNvSpPr>
            <a:spLocks noGrp="1"/>
          </p:cNvSpPr>
          <p:nvPr>
            <p:ph idx="1"/>
          </p:nvPr>
        </p:nvSpPr>
        <p:spPr>
          <a:xfrm>
            <a:off x="457200" y="1295400"/>
            <a:ext cx="8229600" cy="4525963"/>
          </a:xfrm>
        </p:spPr>
        <p:txBody>
          <a:bodyPr/>
          <a:lstStyle/>
          <a:p>
            <a:pPr>
              <a:buClr>
                <a:srgbClr val="C00000"/>
              </a:buClr>
              <a:buNone/>
            </a:pPr>
            <a:r>
              <a:rPr lang="en-GB" dirty="0">
                <a:latin typeface="Hurricane"/>
              </a:rPr>
              <a:t> </a:t>
            </a:r>
          </a:p>
          <a:p>
            <a:pPr marL="0" indent="0">
              <a:buClr>
                <a:srgbClr val="C00000"/>
              </a:buClr>
              <a:buNone/>
            </a:pPr>
            <a:endParaRPr lang="en-US" sz="2400" dirty="0">
              <a:latin typeface="Palatino Linotype" pitchFamily="18" charset="0"/>
            </a:endParaRPr>
          </a:p>
        </p:txBody>
      </p:sp>
      <p:pic>
        <p:nvPicPr>
          <p:cNvPr id="5122" name="Picture 2" descr="https://neuroconscience.files.wordpress.com/2013/04/image1_train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1173163"/>
            <a:ext cx="4648199"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225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119</Template>
  <TotalTime>133173</TotalTime>
  <Words>1306</Words>
  <Application>Microsoft Macintosh PowerPoint</Application>
  <PresentationFormat>On-screen Show (4:3)</PresentationFormat>
  <Paragraphs>155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119</vt:lpstr>
      <vt:lpstr>  </vt:lpstr>
      <vt:lpstr>Session Overview and Resources</vt:lpstr>
      <vt:lpstr> Who are you grateful for?</vt:lpstr>
      <vt:lpstr>Gratitude Meditation</vt:lpstr>
      <vt:lpstr>Axons and Dendrites</vt:lpstr>
      <vt:lpstr>Mindfulness is a “Must Have”</vt:lpstr>
      <vt:lpstr>Harvard Mindfulness Research</vt:lpstr>
      <vt:lpstr>PowerPoint Presentation</vt:lpstr>
      <vt:lpstr>Mindfulness = Mental Training</vt:lpstr>
      <vt:lpstr>Mindfulness Is…</vt:lpstr>
      <vt:lpstr>Windshield Wiper Exercise</vt:lpstr>
      <vt:lpstr>I.M.F.</vt:lpstr>
      <vt:lpstr> Guiding Principles</vt:lpstr>
      <vt:lpstr>Mindfulness &amp; Emotional Intelligence</vt:lpstr>
      <vt:lpstr>What Mindfulness Isn’t</vt:lpstr>
      <vt:lpstr>Companies and Meditation</vt:lpstr>
      <vt:lpstr>Meditation= Better Leaders  </vt:lpstr>
      <vt:lpstr>Meditation = Money</vt:lpstr>
      <vt:lpstr>Mindfulness and Stress  </vt:lpstr>
      <vt:lpstr>The Monkey Mind</vt:lpstr>
      <vt:lpstr>Compassion Meditation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A. Drayton Boylston</dc:creator>
  <cp:lastModifiedBy>Matt Jones</cp:lastModifiedBy>
  <cp:revision>770</cp:revision>
  <cp:lastPrinted>2017-01-17T23:19:21Z</cp:lastPrinted>
  <dcterms:created xsi:type="dcterms:W3CDTF">2010-04-19T23:24:45Z</dcterms:created>
  <dcterms:modified xsi:type="dcterms:W3CDTF">2017-07-25T16:09:50Z</dcterms:modified>
</cp:coreProperties>
</file>